
<file path=[Content_Types].xml><?xml version="1.0" encoding="utf-8"?>
<Types xmlns="http://schemas.openxmlformats.org/package/2006/content-types">
  <Default ContentType="application/xml" Extension="xml"/>
  <Default ContentType="image/jpeg" Extension="jpeg"/>
  <Default ContentType="image/png" Extension="png"/>
  <Default ContentType="image/jpeg" Extension="jpg"/>
  <Default ContentType="image/x-emf" Extension="emf"/>
  <Default ContentType="image/gif" Extension="gif"/>
  <Default ContentType="application/octet-stream" Extension="svg"/>
  <Default ContentType="application/vnd.openxmlformats-officedocument.presentationml.printerSettings" Extension="bin"/>
  <Default ContentType="application/vnd.openxmlformats-package.relationships+xml" Extension="rels"/>
  <Override ContentType="application/vnd.openxmlformats-officedocument.presentationml.presentation.main+xml" PartName="/ppt/presentation.xml"/>
  <Override ContentType="application/vnd.openxmlformats-officedocument.presentationml.slideMaster+xml" PartName="/ppt/slideMasters/slideMaster1.xml"/>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Override ContentType="application/vnd.openxmlformats-officedocument.presentationml.tableStyles+xml" PartName="/ppt/tableStyles.xml"/>
  <Override ContentType="application/vnd.openxmlformats-package.core-properties+xml" PartName="/docProps/core.xml"/>
  <Override ContentType="application/vnd.openxmlformats-officedocument.extended-properties+xml" PartName="/docProps/app.xml"/>
  <Override ContentType="application/vnd.openxmlformats-officedocument.theme+xml" PartName="/ppt/theme/noteTheme.xml"/>
  <Override ContentType="application/vnd.openxmlformats-officedocument.theme+xml" PartName="/ppt/theme/slideTheme.xml"/>
  <Override ContentType="application/vnd.openxmlformats-officedocument.presentationml.slideLayout+xml" PartName="/ppt/slideLayouts/slideLayout1.xml"/>
  <Override ContentType="application/vnd.openxmlformats-officedocument.presentationml.slide+xml" PartName="/ppt/slides/slide1.xml"/>
  <Override ContentType="application/vnd.openxmlformats-officedocument.presentationml.slideLayout+xml" PartName="/ppt/slideLayouts/slideLayout2.xml"/>
  <Override ContentType="application/vnd.openxmlformats-officedocument.presentationml.slide+xml" PartName="/ppt/slides/slide2.xml"/>
  <Override ContentType="application/vnd.openxmlformats-officedocument.presentationml.slideLayout+xml" PartName="/ppt/slideLayouts/slideLayout3.xml"/>
  <Override ContentType="application/vnd.openxmlformats-officedocument.presentationml.slide+xml" PartName="/ppt/slides/slide3.xml"/>
  <Override ContentType="application/vnd.openxmlformats-officedocument.presentationml.slideLayout+xml" PartName="/ppt/slideLayouts/slideLayout4.xml"/>
  <Override ContentType="application/vnd.openxmlformats-officedocument.presentationml.slide+xml" PartName="/ppt/slides/slide4.xml"/>
  <Override ContentType="application/vnd.openxmlformats-officedocument.presentationml.slideLayout+xml" PartName="/ppt/slideLayouts/slideLayout5.xml"/>
  <Override ContentType="application/vnd.openxmlformats-officedocument.presentationml.slide+xml" PartName="/ppt/slides/slide5.xml"/>
  <Override ContentType="application/vnd.openxmlformats-officedocument.presentationml.slideLayout+xml" PartName="/ppt/slideLayouts/slideLayout6.xml"/>
  <Override ContentType="application/vnd.openxmlformats-officedocument.presentationml.slide+xml" PartName="/ppt/slides/slide6.xml"/>
  <Override ContentType="application/vnd.openxmlformats-officedocument.presentationml.slideLayout+xml" PartName="/ppt/slideLayouts/slideLayout7.xml"/>
  <Override ContentType="application/vnd.openxmlformats-officedocument.presentationml.slide+xml" PartName="/ppt/slides/slide7.xml"/>
  <Override ContentType="application/vnd.openxmlformats-officedocument.presentationml.slideLayout+xml" PartName="/ppt/slideLayouts/slideLayout8.xml"/>
  <Override ContentType="application/vnd.openxmlformats-officedocument.presentationml.slide+xml" PartName="/ppt/slides/slide8.xml"/>
  <Override ContentType="application/vnd.openxmlformats-officedocument.presentationml.slideLayout+xml" PartName="/ppt/slideLayouts/slideLayout9.xml"/>
  <Override ContentType="application/vnd.openxmlformats-officedocument.presentationml.slide+xml" PartName="/ppt/slides/slide9.xml"/>
  <Override ContentType="application/vnd.openxmlformats-officedocument.presentationml.slideLayout+xml" PartName="/ppt/slideLayouts/slideLayout10.xml"/>
  <Override ContentType="application/vnd.openxmlformats-officedocument.presentationml.slide+xml" PartName="/ppt/slides/slide10.xml"/>
  <Override ContentType="application/vnd.openxmlformats-officedocument.presentationml.slideLayout+xml" PartName="/ppt/slideLayouts/slideLayout11.xml"/>
  <Override ContentType="application/vnd.openxmlformats-officedocument.presentationml.slide+xml" PartName="/ppt/slides/slide11.xml"/>
  <Override ContentType="application/vnd.openxmlformats-officedocument.presentationml.slideLayout+xml" PartName="/ppt/slideLayouts/slideLayout12.xml"/>
  <Override ContentType="application/vnd.openxmlformats-officedocument.presentationml.slide+xml" PartName="/ppt/slides/slide12.xml"/>
  <Override ContentType="application/vnd.openxmlformats-officedocument.presentationml.slideLayout+xml" PartName="/ppt/slideLayouts/slideLayout13.xml"/>
  <Override ContentType="application/vnd.openxmlformats-officedocument.presentationml.slide+xml" PartName="/ppt/slides/slide13.xml"/>
  <Override ContentType="application/vnd.openxmlformats-officedocument.presentationml.slideLayout+xml" PartName="/ppt/slideLayouts/slideLayout14.xml"/>
  <Override ContentType="application/vnd.openxmlformats-officedocument.presentationml.slide+xml" PartName="/ppt/slides/slide14.xml"/>
  <Override ContentType="application/vnd.openxmlformats-officedocument.presentationml.slideLayout+xml" PartName="/ppt/slideLayouts/slideLayout15.xml"/>
  <Override ContentType="application/vnd.openxmlformats-officedocument.presentationml.slide+xml" PartName="/ppt/slides/slide15.xml"/>
  <Override ContentType="application/vnd.openxmlformats-officedocument.presentationml.slideLayout+xml" PartName="/ppt/slideLayouts/slideLayout16.xml"/>
  <Override ContentType="application/vnd.openxmlformats-officedocument.presentationml.slide+xml" PartName="/ppt/slides/slide16.xml"/>
  <Override ContentType="application/vnd.openxmlformats-officedocument.presentationml.slideLayout+xml" PartName="/ppt/slideLayouts/slideLayout17.xml"/>
  <Override ContentType="application/vnd.openxmlformats-officedocument.presentationml.slide+xml" PartName="/ppt/slides/slide17.xml"/>
  <Override ContentType="application/vnd.openxmlformats-officedocument.presentationml.slideLayout+xml" PartName="/ppt/slideLayouts/slideLayout18.xml"/>
  <Override ContentType="application/vnd.openxmlformats-officedocument.presentationml.slide+xml" PartName="/ppt/slides/slide18.xml"/>
  <Override ContentType="application/vnd.openxmlformats-officedocument.presentationml.slideLayout+xml" PartName="/ppt/slideLayouts/slideLayout19.xml"/>
  <Override ContentType="application/vnd.openxmlformats-officedocument.presentationml.slide+xml" PartName="/ppt/slides/slide19.xml"/>
  <Override ContentType="application/vnd.openxmlformats-officedocument.presentationml.slideLayout+xml" PartName="/ppt/slideLayouts/slideLayout20.xml"/>
  <Override ContentType="application/vnd.openxmlformats-officedocument.presentationml.slide+xml" PartName="/ppt/slides/slide20.xml"/>
  <Override ContentType="application/vnd.openxmlformats-officedocument.presentationml.slideLayout+xml" PartName="/ppt/slideLayouts/slideLayout21.xml"/>
  <Override ContentType="application/vnd.openxmlformats-officedocument.presentationml.slide+xml" PartName="/ppt/slides/slide21.xml"/>
  <Override ContentType="application/vnd.openxmlformats-officedocument.presentationml.slideLayout+xml" PartName="/ppt/slideLayouts/slideLayout22.xml"/>
  <Override ContentType="application/vnd.openxmlformats-officedocument.presentationml.slide+xml" PartName="/ppt/slides/slide22.xml"/>
  <Override ContentType="application/vnd.openxmlformats-officedocument.presentationml.slideLayout+xml" PartName="/ppt/slideLayouts/slideLayout23.xml"/>
  <Override ContentType="application/vnd.openxmlformats-officedocument.presentationml.slide+xml" PartName="/ppt/slides/slide23.xml"/>
  <Override ContentType="application/vnd.openxmlformats-officedocument.presentationml.slideLayout+xml" PartName="/ppt/slideLayouts/slideLayout24.xml"/>
  <Override ContentType="application/vnd.openxmlformats-officedocument.presentationml.slide+xml" PartName="/ppt/slides/slide24.xml"/>
  <Override ContentType="application/vnd.openxmlformats-officedocument.presentationml.slideLayout+xml" PartName="/ppt/slideLayouts/slideLayout25.xml"/>
  <Override ContentType="application/vnd.openxmlformats-officedocument.presentationml.slide+xml" PartName="/ppt/slides/slide25.xml"/>
  <Override ContentType="application/vnd.openxmlformats-officedocument.presentationml.slideLayout+xml" PartName="/ppt/slideLayouts/slideLayout26.xml"/>
  <Override ContentType="application/vnd.openxmlformats-officedocument.presentationml.slide+xml" PartName="/ppt/slides/slide26.xml"/>
  <Override ContentType="application/vnd.openxmlformats-officedocument.presentationml.slideLayout+xml" PartName="/ppt/slideLayouts/slideLayout27.xml"/>
  <Override ContentType="application/vnd.openxmlformats-officedocument.presentationml.slide+xml" PartName="/ppt/slides/slide27.xml"/>
  <Override ContentType="application/vnd.openxmlformats-officedocument.presentationml.slideLayout+xml" PartName="/ppt/slideLayouts/slideLayout28.xml"/>
  <Override ContentType="application/vnd.openxmlformats-officedocument.presentationml.slide+xml" PartName="/ppt/slides/slide28.xml"/>
  <Override ContentType="application/vnd.openxmlformats-officedocument.presentationml.slideLayout+xml" PartName="/ppt/slideLayouts/slideLayout29.xml"/>
  <Override ContentType="application/vnd.openxmlformats-officedocument.presentationml.slide+xml" PartName="/ppt/slides/slide29.xml"/>
  <Override ContentType="application/vnd.openxmlformats-officedocument.presentationml.slideLayout+xml" PartName="/ppt/slideLayouts/slideLayout30.xml"/>
  <Override ContentType="application/vnd.openxmlformats-officedocument.presentationml.slide+xml" PartName="/ppt/slides/slide30.xml"/>
  <Override ContentType="application/vnd.openxmlformats-officedocument.presentationml.slideLayout+xml" PartName="/ppt/slideLayouts/slideLayout31.xml"/>
  <Override ContentType="application/vnd.openxmlformats-officedocument.presentationml.slide+xml" PartName="/ppt/slides/slide31.xml"/>
  <Override ContentType="application/vnd.openxmlformats-officedocument.presentationml.slideLayout+xml" PartName="/ppt/slideLayouts/slideLayout32.xml"/>
  <Override ContentType="application/vnd.openxmlformats-officedocument.presentationml.slide+xml" PartName="/ppt/slides/slide32.xml"/>
  <Override ContentType="application/vnd.openxmlformats-officedocument.presentationml.slideLayout+xml" PartName="/ppt/slideLayouts/slideLayout33.xml"/>
  <Override ContentType="application/vnd.openxmlformats-officedocument.presentationml.slide+xml" PartName="/ppt/slides/slide33.xml"/>
  <Override ContentType="application/vnd.openxmlformats-officedocument.presentationml.slideLayout+xml" PartName="/ppt/slideLayouts/slideLayout34.xml"/>
  <Override ContentType="application/vnd.openxmlformats-officedocument.presentationml.slide+xml" PartName="/ppt/slides/slide34.xml"/>
  <Override ContentType="application/vnd.openxmlformats-officedocument.presentationml.slideLayout+xml" PartName="/ppt/slideLayouts/slideLayout35.xml"/>
  <Override ContentType="application/vnd.openxmlformats-officedocument.presentationml.slide+xml" PartName="/ppt/slides/slide35.xml"/>
  <Override ContentType="application/vnd.openxmlformats-officedocument.presentationml.slideLayout+xml" PartName="/ppt/slideLayouts/slideLayout36.xml"/>
  <Override ContentType="application/vnd.openxmlformats-officedocument.presentationml.slide+xml" PartName="/ppt/slides/slide36.xml"/>
  <Override ContentType="application/vnd.openxmlformats-officedocument.presentationml.slideLayout+xml" PartName="/ppt/slideLayouts/slideLayout37.xml"/>
  <Override ContentType="application/vnd.openxmlformats-officedocument.presentationml.slide+xml" PartName="/ppt/slides/slide37.xml"/>
  <Override ContentType="application/vnd.openxmlformats-officedocument.presentationml.slideLayout+xml" PartName="/ppt/slideLayouts/slideLayout38.xml"/>
  <Override ContentType="application/vnd.openxmlformats-officedocument.presentationml.slide+xml" PartName="/ppt/slides/slide38.xml"/>
  <Override ContentType="application/vnd.openxmlformats-officedocument.presentationml.slideLayout+xml" PartName="/ppt/slideLayouts/slideLayout39.xml"/>
  <Override ContentType="application/vnd.openxmlformats-officedocument.presentationml.slide+xml" PartName="/ppt/slides/slide39.xml"/>
  <Override ContentType="application/vnd.openxmlformats-officedocument.presentationml.slideLayout+xml" PartName="/ppt/slideLayouts/slideLayout40.xml"/>
  <Override ContentType="application/vnd.openxmlformats-officedocument.presentationml.slide+xml" PartName="/ppt/slides/slide40.xml"/>
  <Override ContentType="application/vnd.openxmlformats-officedocument.presentationml.slideLayout+xml" PartName="/ppt/slideLayouts/slideLayout41.xml"/>
  <Override ContentType="application/vnd.openxmlformats-officedocument.presentationml.slide+xml" PartName="/ppt/slides/slide41.xml"/>
  <Override ContentType="application/vnd.openxmlformats-officedocument.presentationml.slideLayout+xml" PartName="/ppt/slideLayouts/slideLayout42.xml"/>
  <Override ContentType="application/vnd.openxmlformats-officedocument.presentationml.slide+xml" PartName="/ppt/slides/slide42.xml"/>
  <Override ContentType="application/vnd.openxmlformats-officedocument.presentationml.slideLayout+xml" PartName="/ppt/slideLayouts/slideLayout43.xml"/>
  <Override ContentType="application/vnd.openxmlformats-officedocument.presentationml.slide+xml" PartName="/ppt/slides/slide43.xml"/>
  <Override ContentType="application/vnd.openxmlformats-officedocument.presentationml.slideLayout+xml" PartName="/ppt/slideLayouts/slideLayout44.xml"/>
  <Override ContentType="application/vnd.openxmlformats-officedocument.presentationml.slide+xml" PartName="/ppt/slides/slide44.xml"/>
  <Override ContentType="application/vnd.openxmlformats-officedocument.presentationml.slideLayout+xml" PartName="/ppt/slideLayouts/slideLayout45.xml"/>
  <Override ContentType="application/vnd.openxmlformats-officedocument.presentationml.slide+xml" PartName="/ppt/slides/slide45.xml"/>
  <Override ContentType="application/vnd.openxmlformats-officedocument.presentationml.slideLayout+xml" PartName="/ppt/slideLayouts/slideLayout46.xml"/>
  <Override ContentType="application/vnd.openxmlformats-officedocument.presentationml.slide+xml" PartName="/ppt/slides/slide46.xml"/>
  <Override ContentType="application/vnd.openxmlformats-officedocument.presentationml.slideLayout+xml" PartName="/ppt/slideLayouts/slideLayout47.xml"/>
  <Override ContentType="application/vnd.openxmlformats-officedocument.presentationml.slide+xml" PartName="/ppt/slides/slide47.xml"/>
  <Override ContentType="application/vnd.openxmlformats-officedocument.presentationml.slideLayout+xml" PartName="/ppt/slideLayouts/slideLayout48.xml"/>
  <Override ContentType="application/vnd.openxmlformats-officedocument.presentationml.slide+xml" PartName="/ppt/slides/slide48.xml"/>
  <Override ContentType="application/vnd.openxmlformats-officedocument.presentationml.slideLayout+xml" PartName="/ppt/slideLayouts/slideLayout49.xml"/>
  <Override ContentType="application/vnd.openxmlformats-officedocument.presentationml.slide+xml" PartName="/ppt/slides/slide49.xml"/>
  <Override ContentType="application/vnd.openxmlformats-officedocument.presentationml.slideLayout+xml" PartName="/ppt/slideLayouts/slideLayout50.xml"/>
  <Override ContentType="application/vnd.openxmlformats-officedocument.presentationml.slide+xml" PartName="/ppt/slides/slide50.xml"/>
  <Override ContentType="application/vnd.openxmlformats-officedocument.presentationml.slideLayout+xml" PartName="/ppt/slideLayouts/slideLayout51.xml"/>
  <Override ContentType="application/vnd.openxmlformats-officedocument.presentationml.slide+xml" PartName="/ppt/slides/slide51.xml"/>
  <Override ContentType="application/vnd.openxmlformats-officedocument.presentationml.slideLayout+xml" PartName="/ppt/slideLayouts/slideLayout52.xml"/>
  <Override ContentType="application/vnd.openxmlformats-officedocument.presentationml.slide+xml" PartName="/ppt/slides/slide52.xml"/>
  <Override ContentType="application/vnd.openxmlformats-officedocument.presentationml.slideLayout+xml" PartName="/ppt/slideLayouts/slideLayout53.xml"/>
  <Override ContentType="application/vnd.openxmlformats-officedocument.presentationml.slide+xml" PartName="/ppt/slides/slide53.xml"/>
  <Override ContentType="application/vnd.openxmlformats-officedocument.presentationml.slideLayout+xml" PartName="/ppt/slideLayouts/slideLayout54.xml"/>
  <Override ContentType="application/vnd.openxmlformats-officedocument.presentationml.slide+xml" PartName="/ppt/slides/slide54.xml"/>
  <Override ContentType="application/vnd.openxmlformats-officedocument.presentationml.slideLayout+xml" PartName="/ppt/slideLayouts/slideLayout55.xml"/>
  <Override ContentType="application/vnd.openxmlformats-officedocument.presentationml.slide+xml" PartName="/ppt/slides/slide55.xml"/>
  <Override ContentType="application/vnd.openxmlformats-officedocument.presentationml.slideLayout+xml" PartName="/ppt/slideLayouts/slideLayout56.xml"/>
  <Override ContentType="application/vnd.openxmlformats-officedocument.presentationml.slide+xml" PartName="/ppt/slides/slide56.xml"/>
  <Override ContentType="application/vnd.openxmlformats-officedocument.presentationml.slideLayout+xml" PartName="/ppt/slideLayouts/slideLayout57.xml"/>
  <Override ContentType="application/vnd.openxmlformats-officedocument.presentationml.slide+xml" PartName="/ppt/slides/slide57.xml"/>
  <Override ContentType="application/vnd.openxmlformats-officedocument.presentationml.slideLayout+xml" PartName="/ppt/slideLayouts/slideLayout58.xml"/>
  <Override ContentType="application/vnd.openxmlformats-officedocument.presentationml.slide+xml" PartName="/ppt/slides/slide58.xml"/>
  <Override ContentType="application/vnd.openxmlformats-officedocument.presentationml.slideLayout+xml" PartName="/ppt/slideLayouts/slideLayout59.xml"/>
  <Override ContentType="application/vnd.openxmlformats-officedocument.presentationml.slide+xml" PartName="/ppt/slides/slide59.xml"/>
  <Override ContentType="application/vnd.openxmlformats-officedocument.presentationml.slideLayout+xml" PartName="/ppt/slideLayouts/slideLayout60.xml"/>
  <Override ContentType="application/vnd.openxmlformats-officedocument.presentationml.slide+xml" PartName="/ppt/slides/slide60.xml"/>
</Types>
</file>

<file path=_rels/.rels><?xml version="1.0" encoding="UTF-8" standalone="yes"?>
<Relationships xmlns="http://schemas.openxmlformats.org/package/2006/relationships">
  <Relationship Id="rId1" Target="ppt/presentation.xml" Type="http://schemas.openxmlformats.org/officeDocument/2006/relationships/officeDocument"/>
  <Relationship Id="rId2" Target="docProps/core.xml" Type="http://schemas.openxmlformats.org/package/2006/relationships/metadata/core-properties"/>
  <Relationship Id="rId3" Target="docProps/app.xml" Type="http://schemas.openxmlformats.org/officeDocument/2006/relationships/extended-properties"/>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notesMasterIdLst>
    <p:notesMasterId r:id="rId3"/>
  </p:notesMasterIdLst>
  <p:sldIdLst>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Lst>
  <p:sldSz cx="9144000" cy="6858000" type="screen4x3"/>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p="http://schemas.openxmlformats.org/presentationml/2006/main" xmlns:r="http://schemas.openxmlformats.org/officeDocument/2006/relationships">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564"/>
    <p:restoredTop autoAdjust="0" sz="94671"/>
  </p:normalViewPr>
  <p:slideViewPr>
    <p:cSldViewPr snapToGrid="0" snapToObjects="1">
      <p:cViewPr varScale="1">
        <p:scale>
          <a:sx d="100" n="72"/>
          <a:sy d="100" n="72"/>
        </p:scale>
        <p:origin x="-1520" y="-104"/>
      </p:cViewPr>
      <p:guideLst>
        <p:guide orient="horz" pos="216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 standalone="yes"?>
<Relationships xmlns="http://schemas.openxmlformats.org/package/2006/relationships">
  <Relationship Id="rId1" Target="slideMasters/slideMaster1.xml" Type="http://schemas.openxmlformats.org/officeDocument/2006/relationships/slideMaster"/>
  <Relationship Id="rId2" Target="printerSettings/printerSettings1.bin" Type="http://schemas.openxmlformats.org/officeDocument/2006/relationships/printerSettings"/>
  <Relationship Id="rId3" Target="notesMasters/notesMaster1.xml" Type="http://schemas.openxmlformats.org/officeDocument/2006/relationships/notesMaster"/>
  <Relationship Id="rId4" Target="presProps.xml" Type="http://schemas.openxmlformats.org/officeDocument/2006/relationships/presProps"/>
  <Relationship Id="rId5" Target="viewProps.xml" Type="http://schemas.openxmlformats.org/officeDocument/2006/relationships/viewProps"/>
  <Relationship Id="rId6" Target="tableStyles.xml" Type="http://schemas.openxmlformats.org/officeDocument/2006/relationships/tableStyles"/>
  <Relationship Id="rId7" Target="theme/slideTheme.xml" Type="http://schemas.openxmlformats.org/officeDocument/2006/relationships/theme"/>
<Relationship Id="rId8" Target="slides/slide1.xml" Type="http://schemas.openxmlformats.org/officeDocument/2006/relationships/slide"/><Relationship Id="rId9" Target="slides/slide2.xml" Type="http://schemas.openxmlformats.org/officeDocument/2006/relationships/slide"/><Relationship Id="rId10" Target="slides/slide3.xml" Type="http://schemas.openxmlformats.org/officeDocument/2006/relationships/slide"/><Relationship Id="rId11" Target="slides/slide4.xml" Type="http://schemas.openxmlformats.org/officeDocument/2006/relationships/slide"/><Relationship Id="rId12" Target="slides/slide5.xml" Type="http://schemas.openxmlformats.org/officeDocument/2006/relationships/slide"/><Relationship Id="rId13" Target="slides/slide6.xml" Type="http://schemas.openxmlformats.org/officeDocument/2006/relationships/slide"/><Relationship Id="rId14" Target="slides/slide7.xml" Type="http://schemas.openxmlformats.org/officeDocument/2006/relationships/slide"/><Relationship Id="rId15" Target="slides/slide8.xml" Type="http://schemas.openxmlformats.org/officeDocument/2006/relationships/slide"/><Relationship Id="rId16" Target="slides/slide9.xml" Type="http://schemas.openxmlformats.org/officeDocument/2006/relationships/slide"/><Relationship Id="rId17" Target="slides/slide10.xml" Type="http://schemas.openxmlformats.org/officeDocument/2006/relationships/slide"/><Relationship Id="rId18" Target="slides/slide11.xml" Type="http://schemas.openxmlformats.org/officeDocument/2006/relationships/slide"/><Relationship Id="rId19" Target="slides/slide12.xml" Type="http://schemas.openxmlformats.org/officeDocument/2006/relationships/slide"/><Relationship Id="rId20" Target="slides/slide13.xml" Type="http://schemas.openxmlformats.org/officeDocument/2006/relationships/slide"/><Relationship Id="rId21" Target="slides/slide14.xml" Type="http://schemas.openxmlformats.org/officeDocument/2006/relationships/slide"/><Relationship Id="rId22" Target="slides/slide15.xml" Type="http://schemas.openxmlformats.org/officeDocument/2006/relationships/slide"/><Relationship Id="rId23" Target="slides/slide16.xml" Type="http://schemas.openxmlformats.org/officeDocument/2006/relationships/slide"/><Relationship Id="rId24" Target="slides/slide17.xml" Type="http://schemas.openxmlformats.org/officeDocument/2006/relationships/slide"/><Relationship Id="rId25" Target="slides/slide18.xml" Type="http://schemas.openxmlformats.org/officeDocument/2006/relationships/slide"/><Relationship Id="rId26" Target="slides/slide19.xml" Type="http://schemas.openxmlformats.org/officeDocument/2006/relationships/slide"/><Relationship Id="rId27" Target="slides/slide20.xml" Type="http://schemas.openxmlformats.org/officeDocument/2006/relationships/slide"/><Relationship Id="rId28" Target="slides/slide21.xml" Type="http://schemas.openxmlformats.org/officeDocument/2006/relationships/slide"/><Relationship Id="rId29" Target="slides/slide22.xml" Type="http://schemas.openxmlformats.org/officeDocument/2006/relationships/slide"/><Relationship Id="rId30" Target="slides/slide23.xml" Type="http://schemas.openxmlformats.org/officeDocument/2006/relationships/slide"/><Relationship Id="rId31" Target="slides/slide24.xml" Type="http://schemas.openxmlformats.org/officeDocument/2006/relationships/slide"/><Relationship Id="rId32" Target="slides/slide25.xml" Type="http://schemas.openxmlformats.org/officeDocument/2006/relationships/slide"/><Relationship Id="rId33" Target="slides/slide26.xml" Type="http://schemas.openxmlformats.org/officeDocument/2006/relationships/slide"/><Relationship Id="rId34" Target="slides/slide27.xml" Type="http://schemas.openxmlformats.org/officeDocument/2006/relationships/slide"/><Relationship Id="rId35" Target="slides/slide28.xml" Type="http://schemas.openxmlformats.org/officeDocument/2006/relationships/slide"/><Relationship Id="rId36" Target="slides/slide29.xml" Type="http://schemas.openxmlformats.org/officeDocument/2006/relationships/slide"/><Relationship Id="rId37" Target="slides/slide30.xml" Type="http://schemas.openxmlformats.org/officeDocument/2006/relationships/slide"/><Relationship Id="rId38" Target="slides/slide31.xml" Type="http://schemas.openxmlformats.org/officeDocument/2006/relationships/slide"/><Relationship Id="rId39" Target="slides/slide32.xml" Type="http://schemas.openxmlformats.org/officeDocument/2006/relationships/slide"/><Relationship Id="rId40" Target="slides/slide33.xml" Type="http://schemas.openxmlformats.org/officeDocument/2006/relationships/slide"/><Relationship Id="rId41" Target="slides/slide34.xml" Type="http://schemas.openxmlformats.org/officeDocument/2006/relationships/slide"/><Relationship Id="rId42" Target="slides/slide35.xml" Type="http://schemas.openxmlformats.org/officeDocument/2006/relationships/slide"/><Relationship Id="rId43" Target="slides/slide36.xml" Type="http://schemas.openxmlformats.org/officeDocument/2006/relationships/slide"/><Relationship Id="rId44" Target="slides/slide37.xml" Type="http://schemas.openxmlformats.org/officeDocument/2006/relationships/slide"/><Relationship Id="rId45" Target="slides/slide38.xml" Type="http://schemas.openxmlformats.org/officeDocument/2006/relationships/slide"/><Relationship Id="rId46" Target="slides/slide39.xml" Type="http://schemas.openxmlformats.org/officeDocument/2006/relationships/slide"/><Relationship Id="rId47" Target="slides/slide40.xml" Type="http://schemas.openxmlformats.org/officeDocument/2006/relationships/slide"/><Relationship Id="rId48" Target="slides/slide41.xml" Type="http://schemas.openxmlformats.org/officeDocument/2006/relationships/slide"/><Relationship Id="rId49" Target="slides/slide42.xml" Type="http://schemas.openxmlformats.org/officeDocument/2006/relationships/slide"/><Relationship Id="rId50" Target="slides/slide43.xml" Type="http://schemas.openxmlformats.org/officeDocument/2006/relationships/slide"/><Relationship Id="rId51" Target="slides/slide44.xml" Type="http://schemas.openxmlformats.org/officeDocument/2006/relationships/slide"/><Relationship Id="rId52" Target="slides/slide45.xml" Type="http://schemas.openxmlformats.org/officeDocument/2006/relationships/slide"/><Relationship Id="rId53" Target="slides/slide46.xml" Type="http://schemas.openxmlformats.org/officeDocument/2006/relationships/slide"/><Relationship Id="rId54" Target="slides/slide47.xml" Type="http://schemas.openxmlformats.org/officeDocument/2006/relationships/slide"/><Relationship Id="rId55" Target="slides/slide48.xml" Type="http://schemas.openxmlformats.org/officeDocument/2006/relationships/slide"/><Relationship Id="rId56" Target="slides/slide49.xml" Type="http://schemas.openxmlformats.org/officeDocument/2006/relationships/slide"/><Relationship Id="rId57" Target="slides/slide50.xml" Type="http://schemas.openxmlformats.org/officeDocument/2006/relationships/slide"/><Relationship Id="rId58" Target="slides/slide51.xml" Type="http://schemas.openxmlformats.org/officeDocument/2006/relationships/slide"/><Relationship Id="rId59" Target="slides/slide52.xml" Type="http://schemas.openxmlformats.org/officeDocument/2006/relationships/slide"/><Relationship Id="rId60" Target="slides/slide53.xml" Type="http://schemas.openxmlformats.org/officeDocument/2006/relationships/slide"/><Relationship Id="rId61" Target="slides/slide54.xml" Type="http://schemas.openxmlformats.org/officeDocument/2006/relationships/slide"/><Relationship Id="rId62" Target="slides/slide55.xml" Type="http://schemas.openxmlformats.org/officeDocument/2006/relationships/slide"/><Relationship Id="rId63" Target="slides/slide56.xml" Type="http://schemas.openxmlformats.org/officeDocument/2006/relationships/slide"/><Relationship Id="rId64" Target="slides/slide57.xml" Type="http://schemas.openxmlformats.org/officeDocument/2006/relationships/slide"/><Relationship Id="rId65" Target="slides/slide58.xml" Type="http://schemas.openxmlformats.org/officeDocument/2006/relationships/slide"/><Relationship Id="rId66" Target="slides/slide59.xml" Type="http://schemas.openxmlformats.org/officeDocument/2006/relationships/slide"/><Relationship Id="rId67" Target="slides/slide60.xml" Type="http://schemas.openxmlformats.org/officeDocument/2006/relationships/slide"/></Relationships>

</file>

<file path=ppt/notesMasters/_rels/notesMaster1.xml.rels><?xml version="1.0" encoding="UTF-8" standalone="yes"?>
<Relationships xmlns="http://schemas.openxmlformats.org/package/2006/relationships">
  <Relationship Id="rId1" Target="../theme/noteTheme.xml" Type="http://schemas.openxmlformats.org/officeDocument/2006/relationships/theme"/>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sz="quarter" type="hdr"/>
          </p:nvPr>
        </p:nvSpPr>
        <p:spPr>
          <a:xfrm>
            <a:off x="0" y="0"/>
            <a:ext cx="2971800" cy="457200"/>
          </a:xfrm>
          <a:prstGeom prst="rect">
            <a:avLst/>
          </a:prstGeom>
        </p:spPr>
        <p:txBody>
          <a:bodyPr bIns="45720" lIns="91440" rIns="91440" rtlCol="0" tIns="45720" vert="horz"/>
          <a:lstStyle>
            <a:lvl1pPr algn="l">
              <a:defRPr sz="1200"/>
            </a:lvl1pPr>
          </a:lstStyle>
          <a:p>
            <a:endParaRPr lang="en-US"/>
          </a:p>
        </p:txBody>
      </p:sp>
      <p:sp>
        <p:nvSpPr>
          <p:cNvPr id="3" name="Date Placeholder 2"/>
          <p:cNvSpPr>
            <a:spLocks noGrp="1"/>
          </p:cNvSpPr>
          <p:nvPr>
            <p:ph idx="1" type="dt"/>
          </p:nvPr>
        </p:nvSpPr>
        <p:spPr>
          <a:xfrm>
            <a:off x="3884613" y="0"/>
            <a:ext cx="2971800" cy="457200"/>
          </a:xfrm>
          <a:prstGeom prst="rect">
            <a:avLst/>
          </a:prstGeom>
        </p:spPr>
        <p:txBody>
          <a:bodyPr bIns="45720" lIns="91440" rIns="91440" rtlCol="0" tIns="45720" vert="horz"/>
          <a:lstStyle>
            <a:lvl1pPr algn="r">
              <a:defRPr sz="1200"/>
            </a:lvl1pPr>
          </a:lstStyle>
          <a:p>
            <a:fld id="{5A3F0FA6-DD01-074D-9B83-F351BC58F837}" type="datetimeFigureOut">
              <a:rPr lang="en-US" smtClean="0"/>
              <a:t>11/20/13</a:t>
            </a:fld>
            <a:endParaRPr lang="en-US"/>
          </a:p>
        </p:txBody>
      </p:sp>
      <p:sp>
        <p:nvSpPr>
          <p:cNvPr id="4" name="Slide Image Placeholder 3"/>
          <p:cNvSpPr>
            <a:spLocks noChangeAspect="1" noGrp="1" noRot="1"/>
          </p:cNvSpPr>
          <p:nvPr>
            <p:ph idx="2" type="sldImg"/>
          </p:nvPr>
        </p:nvSpPr>
        <p:spPr>
          <a:xfrm>
            <a:off x="1143000" y="685800"/>
            <a:ext cx="4572000" cy="3429000"/>
          </a:xfrm>
          <a:prstGeom prst="rect">
            <a:avLst/>
          </a:prstGeom>
          <a:noFill/>
          <a:ln w="12700">
            <a:solidFill>
              <a:prstClr val="black"/>
            </a:solidFill>
          </a:ln>
        </p:spPr>
        <p:txBody>
          <a:bodyPr anchor="ctr" bIns="45720" lIns="91440" rIns="91440" rtlCol="0" tIns="45720" vert="horz"/>
          <a:lstStyle/>
          <a:p>
            <a:endParaRPr lang="en-US"/>
          </a:p>
        </p:txBody>
      </p:sp>
      <p:sp>
        <p:nvSpPr>
          <p:cNvPr id="5" name="Notes Placeholder 4"/>
          <p:cNvSpPr>
            <a:spLocks noGrp="1"/>
          </p:cNvSpPr>
          <p:nvPr>
            <p:ph idx="3" sz="quarter" type="body"/>
          </p:nvPr>
        </p:nvSpPr>
        <p:spPr>
          <a:xfrm>
            <a:off x="685800" y="4343400"/>
            <a:ext cx="5486400" cy="4114800"/>
          </a:xfrm>
          <a:prstGeom prst="rect">
            <a:avLst/>
          </a:prstGeom>
        </p:spPr>
        <p:txBody>
          <a:bodyPr bIns="45720" lIns="91440" rIns="91440" rtlCol="0" tIns="45720"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idx="4" sz="quarter" type="ftr"/>
          </p:nvPr>
        </p:nvSpPr>
        <p:spPr>
          <a:xfrm>
            <a:off x="0" y="8685213"/>
            <a:ext cx="2971800" cy="457200"/>
          </a:xfrm>
          <a:prstGeom prst="rect">
            <a:avLst/>
          </a:prstGeom>
        </p:spPr>
        <p:txBody>
          <a:bodyPr anchor="b" bIns="45720" lIns="91440" rIns="91440" rtlCol="0" tIns="45720" vert="horz"/>
          <a:lstStyle>
            <a:lvl1pPr algn="l">
              <a:defRPr sz="1200"/>
            </a:lvl1pPr>
          </a:lstStyle>
          <a:p>
            <a:endParaRPr lang="en-US"/>
          </a:p>
        </p:txBody>
      </p:sp>
      <p:sp>
        <p:nvSpPr>
          <p:cNvPr id="7" name="Slide Number Placeholder 6"/>
          <p:cNvSpPr>
            <a:spLocks noGrp="1"/>
          </p:cNvSpPr>
          <p:nvPr>
            <p:ph idx="5" sz="quarter" type="sldNum"/>
          </p:nvPr>
        </p:nvSpPr>
        <p:spPr>
          <a:xfrm>
            <a:off x="3884613" y="8685213"/>
            <a:ext cx="2971800" cy="457200"/>
          </a:xfrm>
          <a:prstGeom prst="rect">
            <a:avLst/>
          </a:prstGeom>
        </p:spPr>
        <p:txBody>
          <a:bodyPr anchor="b" bIns="45720" lIns="91440" rIns="91440" rtlCol="0" tIns="45720" vert="horz"/>
          <a:lstStyle>
            <a:lvl1pPr algn="r">
              <a:defRPr sz="1200"/>
            </a:lvl1pPr>
          </a:lstStyle>
          <a:p>
            <a:fld id="{9B044979-84E1-504C-B1EE-E22D39373971}" type="slidenum">
              <a:rPr lang="en-US" smtClean="0"/>
              <a:t>‹#›</a:t>
            </a:fld>
            <a:endParaRPr lang="en-US"/>
          </a:p>
        </p:txBody>
      </p:sp>
    </p:spTree>
    <p:extLst>
      <p:ext uri="{BB962C8B-B14F-4D97-AF65-F5344CB8AC3E}">
        <p14:creationId xmlns:p14="http://schemas.microsoft.com/office/powerpoint/2010/main" val="2056911298"/>
      </p:ext>
    </p:extLst>
  </p:cSld>
  <p:clrMap accent1="accent1" accent2="accent2" accent3="accent3" accent4="accent4" accent5="accent5" accent6="accent6" bg1="lt1" bg2="lt2" folHlink="folHlink" hlink="hlink" tx1="dk1" tx2="dk2"/>
  <p:notesStyle>
    <a:lvl1pPr algn="l" defTabSz="457200" eaLnBrk="1" hangingPunct="1" latinLnBrk="0" marL="0" rtl="0">
      <a:defRPr kern="1200" sz="1200">
        <a:solidFill>
          <a:schemeClr val="tx1"/>
        </a:solidFill>
        <a:latin typeface="+mn-lt"/>
        <a:ea typeface="+mn-ea"/>
        <a:cs typeface="+mn-cs"/>
      </a:defRPr>
    </a:lvl1pPr>
    <a:lvl2pPr algn="l" defTabSz="457200" eaLnBrk="1" hangingPunct="1" latinLnBrk="0" marL="457200" rtl="0">
      <a:defRPr kern="1200" sz="1200">
        <a:solidFill>
          <a:schemeClr val="tx1"/>
        </a:solidFill>
        <a:latin typeface="+mn-lt"/>
        <a:ea typeface="+mn-ea"/>
        <a:cs typeface="+mn-cs"/>
      </a:defRPr>
    </a:lvl2pPr>
    <a:lvl3pPr algn="l" defTabSz="457200" eaLnBrk="1" hangingPunct="1" latinLnBrk="0" marL="914400" rtl="0">
      <a:defRPr kern="1200" sz="1200">
        <a:solidFill>
          <a:schemeClr val="tx1"/>
        </a:solidFill>
        <a:latin typeface="+mn-lt"/>
        <a:ea typeface="+mn-ea"/>
        <a:cs typeface="+mn-cs"/>
      </a:defRPr>
    </a:lvl3pPr>
    <a:lvl4pPr algn="l" defTabSz="457200" eaLnBrk="1" hangingPunct="1" latinLnBrk="0" marL="1371600" rtl="0">
      <a:defRPr kern="1200" sz="1200">
        <a:solidFill>
          <a:schemeClr val="tx1"/>
        </a:solidFill>
        <a:latin typeface="+mn-lt"/>
        <a:ea typeface="+mn-ea"/>
        <a:cs typeface="+mn-cs"/>
      </a:defRPr>
    </a:lvl4pPr>
    <a:lvl5pPr algn="l" defTabSz="457200" eaLnBrk="1" hangingPunct="1" latinLnBrk="0" marL="1828800" rtl="0">
      <a:defRPr kern="1200" sz="1200">
        <a:solidFill>
          <a:schemeClr val="tx1"/>
        </a:solidFill>
        <a:latin typeface="+mn-lt"/>
        <a:ea typeface="+mn-ea"/>
        <a:cs typeface="+mn-cs"/>
      </a:defRPr>
    </a:lvl5pPr>
    <a:lvl6pPr algn="l" defTabSz="457200" eaLnBrk="1" hangingPunct="1" latinLnBrk="0" marL="2286000" rtl="0">
      <a:defRPr kern="1200" sz="1200">
        <a:solidFill>
          <a:schemeClr val="tx1"/>
        </a:solidFill>
        <a:latin typeface="+mn-lt"/>
        <a:ea typeface="+mn-ea"/>
        <a:cs typeface="+mn-cs"/>
      </a:defRPr>
    </a:lvl6pPr>
    <a:lvl7pPr algn="l" defTabSz="457200" eaLnBrk="1" hangingPunct="1" latinLnBrk="0" marL="2743200" rtl="0">
      <a:defRPr kern="1200" sz="1200">
        <a:solidFill>
          <a:schemeClr val="tx1"/>
        </a:solidFill>
        <a:latin typeface="+mn-lt"/>
        <a:ea typeface="+mn-ea"/>
        <a:cs typeface="+mn-cs"/>
      </a:defRPr>
    </a:lvl7pPr>
    <a:lvl8pPr algn="l" defTabSz="457200" eaLnBrk="1" hangingPunct="1" latinLnBrk="0" marL="3200400" rtl="0">
      <a:defRPr kern="1200" sz="1200">
        <a:solidFill>
          <a:schemeClr val="tx1"/>
        </a:solidFill>
        <a:latin typeface="+mn-lt"/>
        <a:ea typeface="+mn-ea"/>
        <a:cs typeface="+mn-cs"/>
      </a:defRPr>
    </a:lvl8pPr>
    <a:lvl9pPr algn="l" defTabSz="457200" eaLnBrk="1" hangingPunct="1" latinLnBrk="0" marL="3657600" rtl="0">
      <a:defRPr kern="1200" sz="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9200" y="4724400"/>
            <a:ext cx="3581400" cy="381000"/>
          </a:xfrm>
          <a:prstGeom prst="rect">
            <a:avLst/>
          </a:prstGeom>
        </p:spPr>
        <p:txBody>
          <a:bodyPr vert="horz" lIns="0" tIns="0" rIns="0" bIns="0"/>
          <a:lstStyle>
            <a:lvl1pPr>
              <a:defRPr sz="2000" b="0">
                <a:solidFill>
                  <a:schemeClr val="bg2"/>
                </a:solidFill>
              </a:defRPr>
            </a:lvl1pPr>
          </a:lstStyle>
          <a:p>
            <a:r>
              <a:rPr lang="en-US" dirty="0" smtClean="0"/>
              <a:t>Boundless Lecture Slides</a:t>
            </a:r>
            <a:endParaRPr lang="en-US" dirty="0"/>
          </a:p>
        </p:txBody>
      </p:sp>
    </p:spTree>
    <p:extLst>
      <p:ext uri="{BB962C8B-B14F-4D97-AF65-F5344CB8AC3E}">
        <p14:creationId xmlns:p14="http://schemas.microsoft.com/office/powerpoint/2010/main" val="2772372691"/>
      </p:ext>
    </p:extLst>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ppendix_keyterms">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686800" cy="457200"/>
          </a:xfrm>
          <a:prstGeom prst="rect">
            <a:avLst/>
          </a:prstGeom>
        </p:spPr>
        <p:txBody>
          <a:bodyPr vert="horz" lIns="0" tIns="0" rIns="0" bIns="0" anchor="b"/>
          <a:lstStyle>
            <a:lvl1pPr algn="l">
              <a:defRPr sz="2400" b="0">
                <a:solidFill>
                  <a:schemeClr val="tx2"/>
                </a:solidFill>
              </a:defRPr>
            </a:lvl1p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28600" y="1066800"/>
            <a:ext cx="8686800" cy="5181600"/>
          </a:xfrm>
          <a:prstGeom prst="rect">
            <a:avLst/>
          </a:prstGeom>
        </p:spPr>
        <p:txBody>
          <a:bodyPr vert="horz" lIns="0" tIns="0" rIns="0" bIns="0"/>
          <a:lstStyle>
            <a:lvl1pPr marL="114300" indent="-114300">
              <a:buFont typeface="Arial"/>
              <a:buChar char="•"/>
              <a:defRPr sz="1000" baseline="0">
                <a:solidFill>
                  <a:srgbClr val="000000"/>
                </a:solidFill>
              </a:defRPr>
            </a:lvl1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09586001"/>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ppendix_keyterms_continued">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33400"/>
            <a:ext cx="8686800" cy="5867400"/>
          </a:xfrm>
          <a:prstGeom prst="rect">
            <a:avLst/>
          </a:prstGeom>
        </p:spPr>
        <p:txBody>
          <a:bodyPr vert="horz" lIns="0" tIns="0" rIns="0" bIns="0"/>
          <a:lstStyle>
            <a:lvl1pPr marL="114300" indent="-114300">
              <a:buFont typeface="Arial"/>
              <a:buChar char="•"/>
              <a:defRPr sz="1000" baseline="0">
                <a:solidFill>
                  <a:srgbClr val="000000"/>
                </a:solidFill>
              </a:defRPr>
            </a:lvl1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87195750"/>
      </p:ext>
    </p:extLst>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ppendix_keyterms_continued">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33400"/>
            <a:ext cx="8686800" cy="5867400"/>
          </a:xfrm>
          <a:prstGeom prst="rect">
            <a:avLst/>
          </a:prstGeom>
        </p:spPr>
        <p:txBody>
          <a:bodyPr vert="horz" lIns="0" tIns="0" rIns="0" bIns="0"/>
          <a:lstStyle>
            <a:lvl1pPr marL="114300" indent="-114300">
              <a:buFont typeface="Arial"/>
              <a:buChar char="•"/>
              <a:defRPr sz="1000" baseline="0">
                <a:solidFill>
                  <a:srgbClr val="000000"/>
                </a:solidFill>
              </a:defRPr>
            </a:lvl1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87195750"/>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ppendix_keyterms_continued">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33400"/>
            <a:ext cx="8686800" cy="5867400"/>
          </a:xfrm>
          <a:prstGeom prst="rect">
            <a:avLst/>
          </a:prstGeom>
        </p:spPr>
        <p:txBody>
          <a:bodyPr vert="horz" lIns="0" tIns="0" rIns="0" bIns="0"/>
          <a:lstStyle>
            <a:lvl1pPr marL="114300" indent="-114300">
              <a:buFont typeface="Arial"/>
              <a:buChar char="•"/>
              <a:defRPr sz="1000" baseline="0">
                <a:solidFill>
                  <a:srgbClr val="000000"/>
                </a:solidFill>
              </a:defRPr>
            </a:lvl1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87195750"/>
      </p:ext>
    </p:extLst>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_platform">
    <p:spTree>
      <p:nvGrpSpPr>
        <p:cNvPr id="1" name=""/>
        <p:cNvGrpSpPr/>
        <p:nvPr/>
      </p:nvGrpSpPr>
      <p:grpSpPr>
        <a:xfrm>
          <a:off x="0" y="0"/>
          <a:ext cx="0" cy="0"/>
          <a:chOff x="0" y="0"/>
          <a:chExt cx="0" cy="0"/>
        </a:xfrm>
      </p:grpSpPr>
      <p:sp>
        <p:nvSpPr>
          <p:cNvPr id="7" name="Title 6"/>
          <p:cNvSpPr>
            <a:spLocks noGrp="1"/>
          </p:cNvSpPr>
          <p:nvPr>
            <p:ph type="title"/>
          </p:nvPr>
        </p:nvSpPr>
        <p:spPr>
          <a:xfrm>
            <a:off x="3429000" y="274638"/>
            <a:ext cx="5410200" cy="563562"/>
          </a:xfrm>
          <a:prstGeom prst="rect">
            <a:avLst/>
          </a:prstGeom>
        </p:spPr>
        <p:txBody>
          <a:bodyPr vert="horz" lIns="0" tIns="0" rIns="0" bIns="0"/>
          <a:lstStyle>
            <a:lvl1pPr>
              <a:defRPr sz="2400" b="0">
                <a:solidFill>
                  <a:schemeClr val="tx2"/>
                </a:solidFill>
              </a:defRPr>
            </a:lvl1pPr>
          </a:lstStyle>
          <a:p>
            <a:r>
              <a:rPr lang="en-US" dirty="0" smtClean="0"/>
              <a:t>Click to edit Master title style</a:t>
            </a:r>
            <a:endParaRPr lang="en-US" dirty="0"/>
          </a:p>
        </p:txBody>
      </p:sp>
      <p:sp>
        <p:nvSpPr>
          <p:cNvPr id="3" name="Text Placeholder 2"/>
          <p:cNvSpPr>
            <a:spLocks noGrp="1"/>
          </p:cNvSpPr>
          <p:nvPr>
            <p:ph type="body" sz="quarter" idx="10"/>
          </p:nvPr>
        </p:nvSpPr>
        <p:spPr>
          <a:xfrm>
            <a:off x="6019800" y="1219200"/>
            <a:ext cx="2819400" cy="5029200"/>
          </a:xfrm>
          <a:prstGeom prst="rect">
            <a:avLst/>
          </a:prstGeom>
        </p:spPr>
        <p:txBody>
          <a:bodyPr vert="horz" lIns="0" tIns="0" rIns="0" bIns="0"/>
          <a:lstStyle>
            <a:lvl1pPr algn="l">
              <a:defRPr>
                <a:solidFill>
                  <a:schemeClr val="tx2"/>
                </a:solidFill>
              </a:defRPr>
            </a:lvl1pPr>
            <a:lvl2pPr marL="0" indent="0" algn="l">
              <a:lnSpc>
                <a:spcPct val="110000"/>
              </a:lnSpc>
              <a:buNone/>
              <a:defRPr sz="10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51683757"/>
      </p:ext>
    </p:extLst>
  </p:cSld>
  <p:clrMapOvr>
    <a:masterClrMapping/>
  </p:clrMapOvr>
  <p:transition xmlns:p14="http://schemas.microsoft.com/office/powerpoint/2010/mai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_boundles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429000" y="990600"/>
            <a:ext cx="5410200" cy="5410200"/>
          </a:xfrm>
          <a:prstGeom prst="rect">
            <a:avLst/>
          </a:prstGeom>
        </p:spPr>
        <p:txBody>
          <a:bodyPr vert="horz" lIns="0" tIns="0" rIns="0" bIns="0"/>
          <a:lstStyle>
            <a:lvl1pPr marL="0" indent="0">
              <a:defRPr sz="1000">
                <a:solidFill>
                  <a:srgbClr val="808080"/>
                </a:solidFill>
              </a:defRPr>
            </a:lvl1pPr>
            <a:lvl2pPr marL="0" indent="0">
              <a:buNone/>
              <a:defRPr sz="10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3429000" y="274638"/>
            <a:ext cx="5410200" cy="715962"/>
          </a:xfrm>
          <a:prstGeom prst="rect">
            <a:avLst/>
          </a:prstGeom>
        </p:spPr>
        <p:txBody>
          <a:bodyPr vert="horz" lIns="0" tIns="0" rIns="0" bIns="0"/>
          <a:lstStyle>
            <a:lvl1pPr>
              <a:defRPr sz="2400" b="0">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87038126"/>
      </p:ext>
    </p:extLst>
  </p:cSld>
  <p:clrMapOvr>
    <a:masterClrMapping/>
  </p:clrMapOvr>
  <p:transition xmlns:p14="http://schemas.microsoft.com/office/powerpoint/2010/mai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sp>
        <p:nvSpPr>
          <p:cNvPr id="4" name="Title 3"/>
          <p:cNvSpPr>
            <a:spLocks noGrp="1"/>
          </p:cNvSpPr>
          <p:nvPr>
            <p:ph type="title"/>
          </p:nvPr>
        </p:nvSpPr>
        <p:spPr>
          <a:xfrm>
            <a:off x="228600" y="350838"/>
            <a:ext cx="2590800" cy="3230562"/>
          </a:xfrm>
          <a:prstGeom prst="rect">
            <a:avLst/>
          </a:prstGeom>
        </p:spPr>
        <p:txBody>
          <a:bodyPr vert="horz" lIns="0" tIns="0" rIns="0" bIns="0"/>
          <a:lstStyle>
            <a:lvl1pPr>
              <a:defRPr sz="2400" b="0" i="0">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09337005"/>
      </p:ext>
    </p:extLst>
  </p:cSld>
  <p:clrMapOvr>
    <a:masterClrMapping/>
  </p:clrMapOvr>
  <p:transition xmlns:p14="http://schemas.microsoft.com/office/powerpoint/2010/mai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231005" y="1477846"/>
            <a:ext cx="5664901" cy="4770554"/>
          </a:xfrm>
          <a:prstGeom prst="rect">
            <a:avLst/>
          </a:prstGeom>
        </p:spPr>
        <p:txBody>
          <a:bodyPr vert="horz" lIns="0" tIns="0" rIns="0" bIns="0"/>
          <a:lstStyle>
            <a:lvl1pPr marL="0" indent="114300">
              <a:lnSpc>
                <a:spcPct val="120000"/>
              </a:lnSpc>
              <a:spcBef>
                <a:spcPts val="400"/>
              </a:spcBef>
              <a:buClr>
                <a:srgbClr val="828282"/>
              </a:buClr>
              <a:buSzPct val="100000"/>
              <a:buFont typeface="Arial" charset="0"/>
              <a:buChar char="•"/>
              <a:defRPr sz="1400">
                <a:solidFill>
                  <a:schemeClr val="bg2">
                    <a:lumMod val="75000"/>
                  </a:schemeClr>
                </a:solidFill>
                <a:latin typeface="Arial"/>
                <a:cs typeface="Arial"/>
              </a:defRPr>
            </a:lvl1pPr>
          </a:lstStyle>
          <a:p>
            <a:pPr marL="0" indent="114300">
              <a:spcBef>
                <a:spcPts val="400"/>
              </a:spcBef>
              <a:buClr>
                <a:srgbClr val="828282"/>
              </a:buClr>
              <a:buSzPct val="100000"/>
              <a:buFont typeface="Arial" charset="0"/>
              <a:buChar char="•"/>
            </a:pPr>
            <a:r>
              <a:rPr lang="en-US" sz="1200" dirty="0" smtClean="0">
                <a:solidFill>
                  <a:srgbClr val="828282"/>
                </a:solidFill>
                <a:latin typeface="Arial" charset="0"/>
                <a:ea typeface="ＭＳ Ｐゴシック" charset="0"/>
                <a:cs typeface="Arial" charset="0"/>
                <a:sym typeface="Arial" charset="0"/>
              </a:rPr>
              <a:t>CONCEPTITLE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152400" y="381000"/>
            <a:ext cx="8686800" cy="715962"/>
          </a:xfrm>
          <a:prstGeom prst="rect">
            <a:avLst/>
          </a:prstGeom>
        </p:spPr>
        <p:txBody>
          <a:bodyPr vert="horz" lIns="0" tIns="0" rIns="0" bIns="0" anchor="b"/>
          <a:lstStyle>
            <a:lvl1pPr>
              <a:defRPr sz="2400" b="0">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17018886"/>
      </p:ext>
    </p:extLst>
  </p:cSld>
  <p:clrMapOvr>
    <a:masterClrMapping/>
  </p:clrMapOvr>
  <p:transition xmlns:p14="http://schemas.microsoft.com/office/powerpoint/2010/mai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ppendix_keyterms">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686800" cy="457200"/>
          </a:xfrm>
          <a:prstGeom prst="rect">
            <a:avLst/>
          </a:prstGeom>
        </p:spPr>
        <p:txBody>
          <a:bodyPr vert="horz" lIns="0" tIns="0" rIns="0" bIns="0" anchor="b"/>
          <a:lstStyle>
            <a:lvl1pPr algn="l">
              <a:defRPr sz="2400" b="0">
                <a:solidFill>
                  <a:schemeClr val="tx2"/>
                </a:solidFill>
              </a:defRPr>
            </a:lvl1p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28600" y="1066800"/>
            <a:ext cx="8686800" cy="5181600"/>
          </a:xfrm>
          <a:prstGeom prst="rect">
            <a:avLst/>
          </a:prstGeom>
        </p:spPr>
        <p:txBody>
          <a:bodyPr vert="horz" lIns="0" tIns="0" rIns="0" bIns="0"/>
          <a:lstStyle>
            <a:lvl1pPr marL="114300" indent="-114300">
              <a:buFont typeface="Arial"/>
              <a:buChar char="•"/>
              <a:defRPr sz="1000" baseline="0">
                <a:solidFill>
                  <a:srgbClr val="000000"/>
                </a:solidFill>
              </a:defRPr>
            </a:lvl1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09586001"/>
      </p:ext>
    </p:extLst>
  </p:cSld>
  <p:clrMapOvr>
    <a:masterClrMapping/>
  </p:clrMapOvr>
  <p:transition xmlns:p14="http://schemas.microsoft.com/office/powerpoint/2010/mai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ppendix_keyterms">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686800" cy="457200"/>
          </a:xfrm>
          <a:prstGeom prst="rect">
            <a:avLst/>
          </a:prstGeom>
        </p:spPr>
        <p:txBody>
          <a:bodyPr vert="horz" lIns="0" tIns="0" rIns="0" bIns="0" anchor="b"/>
          <a:lstStyle>
            <a:lvl1pPr algn="l">
              <a:defRPr sz="2400" b="0">
                <a:solidFill>
                  <a:schemeClr val="tx2"/>
                </a:solidFill>
              </a:defRPr>
            </a:lvl1p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28600" y="1066800"/>
            <a:ext cx="8686800" cy="5181600"/>
          </a:xfrm>
          <a:prstGeom prst="rect">
            <a:avLst/>
          </a:prstGeom>
        </p:spPr>
        <p:txBody>
          <a:bodyPr vert="horz" lIns="0" tIns="0" rIns="0" bIns="0"/>
          <a:lstStyle>
            <a:lvl1pPr marL="114300" indent="-114300">
              <a:buFont typeface="Arial"/>
              <a:buChar char="•"/>
              <a:defRPr sz="1000" baseline="0">
                <a:solidFill>
                  <a:srgbClr val="000000"/>
                </a:solidFill>
              </a:defRPr>
            </a:lvl1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09586001"/>
      </p:ext>
    </p:extLst>
  </p:cSld>
  <p:clrMapOvr>
    <a:masterClrMapping/>
  </p:clrMapOvr>
  <p:transition xmlns:p14="http://schemas.microsoft.com/office/powerpoint/2010/mai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ppendix_keyterms">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686800" cy="457200"/>
          </a:xfrm>
          <a:prstGeom prst="rect">
            <a:avLst/>
          </a:prstGeom>
        </p:spPr>
        <p:txBody>
          <a:bodyPr vert="horz" lIns="0" tIns="0" rIns="0" bIns="0" anchor="b"/>
          <a:lstStyle>
            <a:lvl1pPr algn="l">
              <a:defRPr sz="2400" b="0">
                <a:solidFill>
                  <a:schemeClr val="tx2"/>
                </a:solidFill>
              </a:defRPr>
            </a:lvl1p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28600" y="1066800"/>
            <a:ext cx="8686800" cy="5181600"/>
          </a:xfrm>
          <a:prstGeom prst="rect">
            <a:avLst/>
          </a:prstGeom>
        </p:spPr>
        <p:txBody>
          <a:bodyPr vert="horz" lIns="0" tIns="0" rIns="0" bIns="0"/>
          <a:lstStyle>
            <a:lvl1pPr marL="114300" indent="-114300">
              <a:buFont typeface="Arial"/>
              <a:buChar char="•"/>
              <a:defRPr sz="1000" baseline="0">
                <a:solidFill>
                  <a:srgbClr val="000000"/>
                </a:solidFill>
              </a:defRPr>
            </a:lvl1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09586001"/>
      </p:ext>
    </p:extLst>
  </p:cSld>
  <p:clrMapOvr>
    <a:masterClrMapping/>
  </p:clrMapOvr>
  <p:transition xmlns:p14="http://schemas.microsoft.com/office/powerpoint/2010/mai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ppendix_keyterms">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686800" cy="457200"/>
          </a:xfrm>
          <a:prstGeom prst="rect">
            <a:avLst/>
          </a:prstGeom>
        </p:spPr>
        <p:txBody>
          <a:bodyPr vert="horz" lIns="0" tIns="0" rIns="0" bIns="0" anchor="b"/>
          <a:lstStyle>
            <a:lvl1pPr algn="l">
              <a:defRPr sz="2400" b="0">
                <a:solidFill>
                  <a:schemeClr val="tx2"/>
                </a:solidFill>
              </a:defRPr>
            </a:lvl1p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28600" y="1066800"/>
            <a:ext cx="8686800" cy="5181600"/>
          </a:xfrm>
          <a:prstGeom prst="rect">
            <a:avLst/>
          </a:prstGeom>
        </p:spPr>
        <p:txBody>
          <a:bodyPr vert="horz" lIns="0" tIns="0" rIns="0" bIns="0"/>
          <a:lstStyle>
            <a:lvl1pPr marL="114300" indent="-114300">
              <a:buFont typeface="Arial"/>
              <a:buChar char="•"/>
              <a:defRPr sz="1000" baseline="0">
                <a:solidFill>
                  <a:srgbClr val="000000"/>
                </a:solidFill>
              </a:defRPr>
            </a:lvl1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09586001"/>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231005" y="1477846"/>
            <a:ext cx="5664901" cy="4770554"/>
          </a:xfrm>
          <a:prstGeom prst="rect">
            <a:avLst/>
          </a:prstGeom>
        </p:spPr>
        <p:txBody>
          <a:bodyPr vert="horz" lIns="0" tIns="0" rIns="0" bIns="0"/>
          <a:lstStyle>
            <a:lvl1pPr marL="0" indent="114300">
              <a:lnSpc>
                <a:spcPct val="120000"/>
              </a:lnSpc>
              <a:spcBef>
                <a:spcPts val="400"/>
              </a:spcBef>
              <a:buClr>
                <a:srgbClr val="828282"/>
              </a:buClr>
              <a:buSzPct val="100000"/>
              <a:buFont typeface="Arial" charset="0"/>
              <a:buChar char="•"/>
              <a:defRPr sz="1400">
                <a:solidFill>
                  <a:schemeClr val="bg2">
                    <a:lumMod val="75000"/>
                  </a:schemeClr>
                </a:solidFill>
                <a:latin typeface="Arial"/>
                <a:cs typeface="Arial"/>
              </a:defRPr>
            </a:lvl1pPr>
          </a:lstStyle>
          <a:p>
            <a:pPr marL="0" indent="114300">
              <a:spcBef>
                <a:spcPts val="400"/>
              </a:spcBef>
              <a:buClr>
                <a:srgbClr val="828282"/>
              </a:buClr>
              <a:buSzPct val="100000"/>
              <a:buFont typeface="Arial" charset="0"/>
              <a:buChar char="•"/>
            </a:pPr>
            <a:r>
              <a:rPr lang="en-US" sz="1200" dirty="0" smtClean="0">
                <a:solidFill>
                  <a:srgbClr val="828282"/>
                </a:solidFill>
                <a:latin typeface="Arial" charset="0"/>
                <a:ea typeface="ＭＳ Ｐゴシック" charset="0"/>
                <a:cs typeface="Arial" charset="0"/>
                <a:sym typeface="Arial" charset="0"/>
              </a:rPr>
              <a:t>CONCEPTITLE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152400" y="381000"/>
            <a:ext cx="8686800" cy="715962"/>
          </a:xfrm>
          <a:prstGeom prst="rect">
            <a:avLst/>
          </a:prstGeom>
        </p:spPr>
        <p:txBody>
          <a:bodyPr vert="horz" lIns="0" tIns="0" rIns="0" bIns="0" anchor="b"/>
          <a:lstStyle>
            <a:lvl1pPr>
              <a:defRPr sz="2400" b="0">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17018886"/>
      </p:ext>
    </p:extLst>
  </p:cSld>
  <p:clrMapOvr>
    <a:masterClrMapping/>
  </p:clrMapOvr>
  <p:transition xmlns:p14="http://schemas.microsoft.com/office/powerpoint/2010/mai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endix_keyterms">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686800" cy="457200"/>
          </a:xfrm>
          <a:prstGeom prst="rect">
            <a:avLst/>
          </a:prstGeom>
        </p:spPr>
        <p:txBody>
          <a:bodyPr vert="horz" lIns="0" tIns="0" rIns="0" bIns="0" anchor="b"/>
          <a:lstStyle>
            <a:lvl1pPr algn="l">
              <a:defRPr sz="2400" b="0">
                <a:solidFill>
                  <a:schemeClr val="tx2"/>
                </a:solidFill>
              </a:defRPr>
            </a:lvl1p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28600" y="1066800"/>
            <a:ext cx="8686800" cy="5181600"/>
          </a:xfrm>
          <a:prstGeom prst="rect">
            <a:avLst/>
          </a:prstGeom>
        </p:spPr>
        <p:txBody>
          <a:bodyPr vert="horz" lIns="0" tIns="0" rIns="0" bIns="0"/>
          <a:lstStyle>
            <a:lvl1pPr marL="114300" indent="-114300">
              <a:buFont typeface="Arial"/>
              <a:buChar char="•"/>
              <a:defRPr sz="1000" baseline="0">
                <a:solidFill>
                  <a:srgbClr val="000000"/>
                </a:solidFill>
              </a:defRPr>
            </a:lvl1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09586001"/>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231005" y="1477846"/>
            <a:ext cx="5664901" cy="4770554"/>
          </a:xfrm>
          <a:prstGeom prst="rect">
            <a:avLst/>
          </a:prstGeom>
        </p:spPr>
        <p:txBody>
          <a:bodyPr vert="horz" lIns="0" tIns="0" rIns="0" bIns="0"/>
          <a:lstStyle>
            <a:lvl1pPr marL="0" indent="114300">
              <a:lnSpc>
                <a:spcPct val="120000"/>
              </a:lnSpc>
              <a:spcBef>
                <a:spcPts val="400"/>
              </a:spcBef>
              <a:buClr>
                <a:srgbClr val="828282"/>
              </a:buClr>
              <a:buSzPct val="100000"/>
              <a:buFont typeface="Arial" charset="0"/>
              <a:buChar char="•"/>
              <a:defRPr sz="1400">
                <a:solidFill>
                  <a:schemeClr val="bg2">
                    <a:lumMod val="75000"/>
                  </a:schemeClr>
                </a:solidFill>
                <a:latin typeface="Arial"/>
                <a:cs typeface="Arial"/>
              </a:defRPr>
            </a:lvl1pPr>
          </a:lstStyle>
          <a:p>
            <a:pPr marL="0" indent="114300">
              <a:spcBef>
                <a:spcPts val="400"/>
              </a:spcBef>
              <a:buClr>
                <a:srgbClr val="828282"/>
              </a:buClr>
              <a:buSzPct val="100000"/>
              <a:buFont typeface="Arial" charset="0"/>
              <a:buChar char="•"/>
            </a:pPr>
            <a:r>
              <a:rPr lang="en-US" sz="1200" dirty="0" smtClean="0">
                <a:solidFill>
                  <a:srgbClr val="828282"/>
                </a:solidFill>
                <a:latin typeface="Arial" charset="0"/>
                <a:ea typeface="ＭＳ Ｐゴシック" charset="0"/>
                <a:cs typeface="Arial" charset="0"/>
                <a:sym typeface="Arial" charset="0"/>
              </a:rPr>
              <a:t>CONCEPTITLE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152400" y="381000"/>
            <a:ext cx="8686800" cy="715962"/>
          </a:xfrm>
          <a:prstGeom prst="rect">
            <a:avLst/>
          </a:prstGeom>
        </p:spPr>
        <p:txBody>
          <a:bodyPr vert="horz" lIns="0" tIns="0" rIns="0" bIns="0" anchor="b"/>
          <a:lstStyle>
            <a:lvl1pPr>
              <a:defRPr sz="2400" b="0">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17018886"/>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231005" y="1477846"/>
            <a:ext cx="5664901" cy="4770554"/>
          </a:xfrm>
          <a:prstGeom prst="rect">
            <a:avLst/>
          </a:prstGeom>
        </p:spPr>
        <p:txBody>
          <a:bodyPr vert="horz" lIns="0" tIns="0" rIns="0" bIns="0"/>
          <a:lstStyle>
            <a:lvl1pPr marL="0" indent="114300">
              <a:lnSpc>
                <a:spcPct val="120000"/>
              </a:lnSpc>
              <a:spcBef>
                <a:spcPts val="400"/>
              </a:spcBef>
              <a:buClr>
                <a:srgbClr val="828282"/>
              </a:buClr>
              <a:buSzPct val="100000"/>
              <a:buFont typeface="Arial" charset="0"/>
              <a:buChar char="•"/>
              <a:defRPr sz="1400">
                <a:solidFill>
                  <a:schemeClr val="bg2">
                    <a:lumMod val="75000"/>
                  </a:schemeClr>
                </a:solidFill>
                <a:latin typeface="Arial"/>
                <a:cs typeface="Arial"/>
              </a:defRPr>
            </a:lvl1pPr>
          </a:lstStyle>
          <a:p>
            <a:pPr marL="0" indent="114300">
              <a:spcBef>
                <a:spcPts val="400"/>
              </a:spcBef>
              <a:buClr>
                <a:srgbClr val="828282"/>
              </a:buClr>
              <a:buSzPct val="100000"/>
              <a:buFont typeface="Arial" charset="0"/>
              <a:buChar char="•"/>
            </a:pPr>
            <a:r>
              <a:rPr lang="en-US" sz="1200" dirty="0" smtClean="0">
                <a:solidFill>
                  <a:srgbClr val="828282"/>
                </a:solidFill>
                <a:latin typeface="Arial" charset="0"/>
                <a:ea typeface="ＭＳ Ｐゴシック" charset="0"/>
                <a:cs typeface="Arial" charset="0"/>
                <a:sym typeface="Arial" charset="0"/>
              </a:rPr>
              <a:t>CONCEPTITLE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152400" y="381000"/>
            <a:ext cx="8686800" cy="715962"/>
          </a:xfrm>
          <a:prstGeom prst="rect">
            <a:avLst/>
          </a:prstGeom>
        </p:spPr>
        <p:txBody>
          <a:bodyPr vert="horz" lIns="0" tIns="0" rIns="0" bIns="0" anchor="b"/>
          <a:lstStyle>
            <a:lvl1pPr>
              <a:defRPr sz="2400" b="0">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17018886"/>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ppendix_header">
    <p:spTree>
      <p:nvGrpSpPr>
        <p:cNvPr id="1" name=""/>
        <p:cNvGrpSpPr/>
        <p:nvPr/>
      </p:nvGrpSpPr>
      <p:grpSpPr>
        <a:xfrm>
          <a:off x="0" y="0"/>
          <a:ext cx="0" cy="0"/>
          <a:chOff x="0" y="0"/>
          <a:chExt cx="0" cy="0"/>
        </a:xfrm>
      </p:grpSpPr>
      <p:sp>
        <p:nvSpPr>
          <p:cNvPr id="5" name="Line 5"/>
          <p:cNvSpPr>
            <a:spLocks noChangeShapeType="1"/>
          </p:cNvSpPr>
          <p:nvPr userDrawn="1"/>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6"/>
          <p:cNvSpPr>
            <a:spLocks noChangeShapeType="1"/>
          </p:cNvSpPr>
          <p:nvPr userDrawn="1"/>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Line 7"/>
          <p:cNvSpPr>
            <a:spLocks noChangeShapeType="1"/>
          </p:cNvSpPr>
          <p:nvPr userDrawn="1"/>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 name="Title 1"/>
          <p:cNvSpPr>
            <a:spLocks noGrp="1"/>
          </p:cNvSpPr>
          <p:nvPr>
            <p:ph type="title"/>
          </p:nvPr>
        </p:nvSpPr>
        <p:spPr>
          <a:xfrm>
            <a:off x="457200" y="5029200"/>
            <a:ext cx="8229600" cy="1143000"/>
          </a:xfrm>
          <a:prstGeom prst="rect">
            <a:avLst/>
          </a:prstGeom>
        </p:spPr>
        <p:txBody>
          <a:bodyPr vert="horz"/>
          <a:lstStyle>
            <a:lvl1pPr>
              <a:defRPr sz="4800" b="0">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93456275"/>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
  <Relationship Id="rId1" Target="../theme/slideTheme.xml" Type="http://schemas.openxmlformats.org/officeDocument/2006/relationships/theme"/>
<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 Id="rId33" Type="http://schemas.openxmlformats.org/officeDocument/2006/relationships/slideLayout" Target="../slideLayouts/slideLayout32.xml"/><Relationship Id="rId34" Type="http://schemas.openxmlformats.org/officeDocument/2006/relationships/slideLayout" Target="../slideLayouts/slideLayout33.xml"/><Relationship Id="rId35" Type="http://schemas.openxmlformats.org/officeDocument/2006/relationships/slideLayout" Target="../slideLayouts/slideLayout34.xml"/><Relationship Id="rId36" Type="http://schemas.openxmlformats.org/officeDocument/2006/relationships/slideLayout" Target="../slideLayouts/slideLayout35.xml"/><Relationship Id="rId37" Type="http://schemas.openxmlformats.org/officeDocument/2006/relationships/slideLayout" Target="../slideLayouts/slideLayout36.xml"/><Relationship Id="rId38" Type="http://schemas.openxmlformats.org/officeDocument/2006/relationships/slideLayout" Target="../slideLayouts/slideLayout37.xml"/><Relationship Id="rId39" Type="http://schemas.openxmlformats.org/officeDocument/2006/relationships/slideLayout" Target="../slideLayouts/slideLayout38.xml"/><Relationship Id="rId40" Type="http://schemas.openxmlformats.org/officeDocument/2006/relationships/slideLayout" Target="../slideLayouts/slideLayout39.xml"/><Relationship Id="rId41" Type="http://schemas.openxmlformats.org/officeDocument/2006/relationships/slideLayout" Target="../slideLayouts/slideLayout40.xml"/><Relationship Id="rId42" Type="http://schemas.openxmlformats.org/officeDocument/2006/relationships/slideLayout" Target="../slideLayouts/slideLayout41.xml"/><Relationship Id="rId43" Type="http://schemas.openxmlformats.org/officeDocument/2006/relationships/slideLayout" Target="../slideLayouts/slideLayout42.xml"/><Relationship Id="rId44" Type="http://schemas.openxmlformats.org/officeDocument/2006/relationships/slideLayout" Target="../slideLayouts/slideLayout43.xml"/><Relationship Id="rId45" Type="http://schemas.openxmlformats.org/officeDocument/2006/relationships/slideLayout" Target="../slideLayouts/slideLayout44.xml"/><Relationship Id="rId46" Type="http://schemas.openxmlformats.org/officeDocument/2006/relationships/slideLayout" Target="../slideLayouts/slideLayout45.xml"/><Relationship Id="rId47" Type="http://schemas.openxmlformats.org/officeDocument/2006/relationships/slideLayout" Target="../slideLayouts/slideLayout46.xml"/><Relationship Id="rId48" Type="http://schemas.openxmlformats.org/officeDocument/2006/relationships/slideLayout" Target="../slideLayouts/slideLayout47.xml"/><Relationship Id="rId49" Type="http://schemas.openxmlformats.org/officeDocument/2006/relationships/slideLayout" Target="../slideLayouts/slideLayout48.xml"/><Relationship Id="rId50" Type="http://schemas.openxmlformats.org/officeDocument/2006/relationships/slideLayout" Target="../slideLayouts/slideLayout49.xml"/><Relationship Id="rId51" Type="http://schemas.openxmlformats.org/officeDocument/2006/relationships/slideLayout" Target="../slideLayouts/slideLayout50.xml"/><Relationship Id="rId52" Type="http://schemas.openxmlformats.org/officeDocument/2006/relationships/slideLayout" Target="../slideLayouts/slideLayout51.xml"/><Relationship Id="rId53" Type="http://schemas.openxmlformats.org/officeDocument/2006/relationships/slideLayout" Target="../slideLayouts/slideLayout52.xml"/><Relationship Id="rId54" Type="http://schemas.openxmlformats.org/officeDocument/2006/relationships/slideLayout" Target="../slideLayouts/slideLayout53.xml"/><Relationship Id="rId55" Type="http://schemas.openxmlformats.org/officeDocument/2006/relationships/slideLayout" Target="../slideLayouts/slideLayout54.xml"/><Relationship Id="rId56" Type="http://schemas.openxmlformats.org/officeDocument/2006/relationships/slideLayout" Target="../slideLayouts/slideLayout55.xml"/><Relationship Id="rId57" Type="http://schemas.openxmlformats.org/officeDocument/2006/relationships/slideLayout" Target="../slideLayouts/slideLayout56.xml"/><Relationship Id="rId58" Type="http://schemas.openxmlformats.org/officeDocument/2006/relationships/slideLayout" Target="../slideLayouts/slideLayout57.xml"/><Relationship Id="rId59" Type="http://schemas.openxmlformats.org/officeDocument/2006/relationships/slideLayout" Target="../slideLayouts/slideLayout58.xml"/><Relationship Id="rId60" Type="http://schemas.openxmlformats.org/officeDocument/2006/relationships/slideLayout" Target="../slideLayouts/slideLayout59.xml"/><Relationship Id="rId61" Type="http://schemas.openxmlformats.org/officeDocument/2006/relationships/slideLayout" Target="../slideLayouts/slideLayout60.xml"/></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a:effectLst/>
      </p:bgPr>
    </p:bg>
    <p:spTree>
      <p:nvGrpSpPr>
        <p:cNvPr id="1" name=""/>
        <p:cNvGrpSpPr/>
        <p:nvPr/>
      </p:nvGrpSpPr>
      <p:grpSpPr>
        <a:xfrm>
          <a:off x="0" y="0"/>
          <a:ext cx="0" cy="0"/>
          <a:chOff x="0" y="0"/>
          <a:chExt cx="0" cy="0"/>
        </a:xfrm>
      </p:grpSpPr>
    </p:spTree>
  </p:cSld>
  <p:clrMap accent1="accent1" accent2="accent2" accent3="accent3" accent4="accent4" accent5="accent5" accent6="accent6" bg1="lt1" bg2="lt2" folHlink="folHlink" hlink="hlink" tx1="dk1" tx2="dk2"/>
  <p:sldLayoutIdLst>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Lst>
  <p:transition xmlns:p14="http://schemas.microsoft.com/office/powerpoint/2010/main"/>
  <p:txStyles>
    <p:titleStyle>
      <a:lvl1pPr algn="l" eaLnBrk="1" fontAlgn="base" hangingPunct="1" rtl="0">
        <a:spcBef>
          <a:spcPct val="0"/>
        </a:spcBef>
        <a:spcAft>
          <a:spcPct val="0"/>
        </a:spcAft>
        <a:defRPr b="1" sz="3000">
          <a:solidFill>
            <a:srgbClr val="FFFFFF"/>
          </a:solidFill>
          <a:latin typeface="+mj-lt"/>
          <a:ea typeface="+mj-ea"/>
          <a:cs typeface="+mj-cs"/>
          <a:sym charset="0" typeface="Helvetica Neue"/>
        </a:defRPr>
      </a:lvl1pPr>
      <a:lvl2pPr algn="l" eaLnBrk="1" fontAlgn="base" hangingPunct="1" rtl="0">
        <a:spcBef>
          <a:spcPct val="0"/>
        </a:spcBef>
        <a:spcAft>
          <a:spcPct val="0"/>
        </a:spcAft>
        <a:defRPr b="1" sz="3000">
          <a:solidFill>
            <a:srgbClr val="FFFFFF"/>
          </a:solidFill>
          <a:latin charset="0" typeface="Helvetica Neue"/>
          <a:ea charset="0" typeface="ヒラギノ角ゴ ProN W6"/>
          <a:cs charset="0" typeface="ヒラギノ角ゴ ProN W6"/>
          <a:sym charset="0" typeface="Helvetica Neue"/>
        </a:defRPr>
      </a:lvl2pPr>
      <a:lvl3pPr algn="l" eaLnBrk="1" fontAlgn="base" hangingPunct="1" rtl="0">
        <a:spcBef>
          <a:spcPct val="0"/>
        </a:spcBef>
        <a:spcAft>
          <a:spcPct val="0"/>
        </a:spcAft>
        <a:defRPr b="1" sz="3000">
          <a:solidFill>
            <a:srgbClr val="FFFFFF"/>
          </a:solidFill>
          <a:latin charset="0" typeface="Helvetica Neue"/>
          <a:ea charset="0" typeface="ヒラギノ角ゴ ProN W6"/>
          <a:cs charset="0" typeface="ヒラギノ角ゴ ProN W6"/>
          <a:sym charset="0" typeface="Helvetica Neue"/>
        </a:defRPr>
      </a:lvl3pPr>
      <a:lvl4pPr algn="l" eaLnBrk="1" fontAlgn="base" hangingPunct="1" rtl="0">
        <a:spcBef>
          <a:spcPct val="0"/>
        </a:spcBef>
        <a:spcAft>
          <a:spcPct val="0"/>
        </a:spcAft>
        <a:defRPr b="1" sz="3000">
          <a:solidFill>
            <a:srgbClr val="FFFFFF"/>
          </a:solidFill>
          <a:latin charset="0" typeface="Helvetica Neue"/>
          <a:ea charset="0" typeface="ヒラギノ角ゴ ProN W6"/>
          <a:cs charset="0" typeface="ヒラギノ角ゴ ProN W6"/>
          <a:sym charset="0" typeface="Helvetica Neue"/>
        </a:defRPr>
      </a:lvl4pPr>
      <a:lvl5pPr algn="l" eaLnBrk="1" fontAlgn="base" hangingPunct="1" rtl="0">
        <a:spcBef>
          <a:spcPct val="0"/>
        </a:spcBef>
        <a:spcAft>
          <a:spcPct val="0"/>
        </a:spcAft>
        <a:defRPr b="1" sz="3000">
          <a:solidFill>
            <a:srgbClr val="FFFFFF"/>
          </a:solidFill>
          <a:latin charset="0" typeface="Helvetica Neue"/>
          <a:ea charset="0" typeface="ヒラギノ角ゴ ProN W6"/>
          <a:cs charset="0" typeface="ヒラギノ角ゴ ProN W6"/>
          <a:sym charset="0" typeface="Helvetica Neue"/>
        </a:defRPr>
      </a:lvl5pPr>
      <a:lvl6pPr algn="l" eaLnBrk="1" fontAlgn="base" hangingPunct="1" marL="457200" rtl="0">
        <a:spcBef>
          <a:spcPct val="0"/>
        </a:spcBef>
        <a:spcAft>
          <a:spcPct val="0"/>
        </a:spcAft>
        <a:defRPr b="1" sz="3000">
          <a:solidFill>
            <a:srgbClr val="FFFFFF"/>
          </a:solidFill>
          <a:latin charset="0" typeface="Helvetica Neue"/>
          <a:ea charset="0" typeface="ヒラギノ角ゴ ProN W6"/>
          <a:cs charset="0" typeface="ヒラギノ角ゴ ProN W6"/>
          <a:sym charset="0" typeface="Helvetica Neue"/>
        </a:defRPr>
      </a:lvl6pPr>
      <a:lvl7pPr algn="l" eaLnBrk="1" fontAlgn="base" hangingPunct="1" marL="914400" rtl="0">
        <a:spcBef>
          <a:spcPct val="0"/>
        </a:spcBef>
        <a:spcAft>
          <a:spcPct val="0"/>
        </a:spcAft>
        <a:defRPr b="1" sz="3000">
          <a:solidFill>
            <a:srgbClr val="FFFFFF"/>
          </a:solidFill>
          <a:latin charset="0" typeface="Helvetica Neue"/>
          <a:ea charset="0" typeface="ヒラギノ角ゴ ProN W6"/>
          <a:cs charset="0" typeface="ヒラギノ角ゴ ProN W6"/>
          <a:sym charset="0" typeface="Helvetica Neue"/>
        </a:defRPr>
      </a:lvl7pPr>
      <a:lvl8pPr algn="l" eaLnBrk="1" fontAlgn="base" hangingPunct="1" marL="1371600" rtl="0">
        <a:spcBef>
          <a:spcPct val="0"/>
        </a:spcBef>
        <a:spcAft>
          <a:spcPct val="0"/>
        </a:spcAft>
        <a:defRPr b="1" sz="3000">
          <a:solidFill>
            <a:srgbClr val="FFFFFF"/>
          </a:solidFill>
          <a:latin charset="0" typeface="Helvetica Neue"/>
          <a:ea charset="0" typeface="ヒラギノ角ゴ ProN W6"/>
          <a:cs charset="0" typeface="ヒラギノ角ゴ ProN W6"/>
          <a:sym charset="0" typeface="Helvetica Neue"/>
        </a:defRPr>
      </a:lvl8pPr>
      <a:lvl9pPr algn="l" eaLnBrk="1" fontAlgn="base" hangingPunct="1" marL="1828800" rtl="0">
        <a:spcBef>
          <a:spcPct val="0"/>
        </a:spcBef>
        <a:spcAft>
          <a:spcPct val="0"/>
        </a:spcAft>
        <a:defRPr b="1" sz="3000">
          <a:solidFill>
            <a:srgbClr val="FFFFFF"/>
          </a:solidFill>
          <a:latin charset="0" typeface="Helvetica Neue"/>
          <a:ea charset="0" typeface="ヒラギノ角ゴ ProN W6"/>
          <a:cs charset="0" typeface="ヒラギノ角ゴ ProN W6"/>
          <a:sym charset="0" typeface="Helvetica Neue"/>
        </a:defRPr>
      </a:lvl9pPr>
    </p:titleStyle>
    <p:bodyStyle>
      <a:lvl1pPr algn="l" eaLnBrk="1" fontAlgn="base" hangingPunct="1" indent="-342900" marL="342900" rtl="0">
        <a:spcBef>
          <a:spcPts val="800"/>
        </a:spcBef>
        <a:spcAft>
          <a:spcPct val="0"/>
        </a:spcAft>
        <a:defRPr sz="1400">
          <a:solidFill>
            <a:schemeClr val="tx1"/>
          </a:solidFill>
          <a:latin typeface="+mn-lt"/>
          <a:ea typeface="+mn-ea"/>
          <a:cs typeface="+mn-cs"/>
          <a:sym charset="0" typeface="Helvetica Neue"/>
        </a:defRPr>
      </a:lvl1pPr>
      <a:lvl2pPr algn="l" eaLnBrk="1" fontAlgn="base" hangingPunct="1" indent="-127000" marL="127000" rtl="0">
        <a:spcBef>
          <a:spcPts val="400"/>
        </a:spcBef>
        <a:spcAft>
          <a:spcPct val="0"/>
        </a:spcAft>
        <a:buClr>
          <a:srgbClr val="828282"/>
        </a:buClr>
        <a:buSzPct val="100000"/>
        <a:buFont charset="0" typeface="Arial"/>
        <a:buChar char="•"/>
        <a:defRPr sz="1200">
          <a:solidFill>
            <a:srgbClr val="828282"/>
          </a:solidFill>
          <a:latin charset="0" typeface="Arial"/>
          <a:ea typeface="+mn-ea"/>
          <a:cs typeface="+mn-cs"/>
          <a:sym charset="0" typeface="Arial"/>
        </a:defRPr>
      </a:lvl2pPr>
      <a:lvl3pPr algn="l" eaLnBrk="1" fontAlgn="base" hangingPunct="1" indent="-127000" marL="393700" rtl="0">
        <a:spcBef>
          <a:spcPts val="600"/>
        </a:spcBef>
        <a:spcAft>
          <a:spcPct val="0"/>
        </a:spcAft>
        <a:buClr>
          <a:srgbClr val="828282"/>
        </a:buClr>
        <a:buSzPct val="100000"/>
        <a:buFont charset="0" typeface="Helvetica Neue"/>
        <a:buChar char="-"/>
        <a:defRPr sz="1200">
          <a:solidFill>
            <a:srgbClr val="828282"/>
          </a:solidFill>
          <a:latin typeface="+mn-lt"/>
          <a:ea typeface="+mn-ea"/>
          <a:cs typeface="+mn-cs"/>
          <a:sym charset="0" typeface="Helvetica Neue"/>
        </a:defRPr>
      </a:lvl3pPr>
      <a:lvl4pPr algn="l" eaLnBrk="1" fontAlgn="base" hangingPunct="1" indent="-228600" marL="1562100" rtl="0">
        <a:spcBef>
          <a:spcPts val="500"/>
        </a:spcBef>
        <a:spcAft>
          <a:spcPct val="0"/>
        </a:spcAft>
        <a:buClr>
          <a:srgbClr val="353535"/>
        </a:buClr>
        <a:buSzPct val="100000"/>
        <a:buFont charset="0" typeface="Arial"/>
        <a:buChar char="–"/>
        <a:defRPr sz="2000">
          <a:solidFill>
            <a:schemeClr val="tx1"/>
          </a:solidFill>
          <a:latin charset="0" typeface="Arial"/>
          <a:ea typeface="+mn-ea"/>
          <a:cs typeface="+mn-cs"/>
          <a:sym charset="0" typeface="Arial"/>
        </a:defRPr>
      </a:lvl4pPr>
      <a:lvl5pPr algn="l" eaLnBrk="1" fontAlgn="base" hangingPunct="1" indent="-228600" marL="2019300" rtl="0">
        <a:spcBef>
          <a:spcPts val="500"/>
        </a:spcBef>
        <a:spcAft>
          <a:spcPct val="0"/>
        </a:spcAft>
        <a:buClr>
          <a:srgbClr val="353535"/>
        </a:buClr>
        <a:buSzPct val="100000"/>
        <a:buFont charset="0" typeface="Arial"/>
        <a:buChar char="»"/>
        <a:defRPr sz="2000">
          <a:solidFill>
            <a:schemeClr val="tx1"/>
          </a:solidFill>
          <a:latin charset="0" typeface="Arial"/>
          <a:ea typeface="+mn-ea"/>
          <a:cs typeface="+mn-cs"/>
          <a:sym charset="0" typeface="Arial"/>
        </a:defRPr>
      </a:lvl5pPr>
      <a:lvl6pPr algn="l" eaLnBrk="1" fontAlgn="base" hangingPunct="1" indent="-228600" marL="2476500" rtl="0">
        <a:spcBef>
          <a:spcPts val="500"/>
        </a:spcBef>
        <a:spcAft>
          <a:spcPct val="0"/>
        </a:spcAft>
        <a:buClr>
          <a:srgbClr val="353535"/>
        </a:buClr>
        <a:buSzPct val="100000"/>
        <a:buFont charset="0" typeface="Arial"/>
        <a:buChar char="»"/>
        <a:defRPr sz="2000">
          <a:solidFill>
            <a:schemeClr val="tx1"/>
          </a:solidFill>
          <a:latin charset="0" typeface="Arial"/>
          <a:ea typeface="+mn-ea"/>
          <a:cs typeface="+mn-cs"/>
          <a:sym charset="0" typeface="Arial"/>
        </a:defRPr>
      </a:lvl6pPr>
      <a:lvl7pPr algn="l" eaLnBrk="1" fontAlgn="base" hangingPunct="1" indent="-228600" marL="2933700" rtl="0">
        <a:spcBef>
          <a:spcPts val="500"/>
        </a:spcBef>
        <a:spcAft>
          <a:spcPct val="0"/>
        </a:spcAft>
        <a:buClr>
          <a:srgbClr val="353535"/>
        </a:buClr>
        <a:buSzPct val="100000"/>
        <a:buFont charset="0" typeface="Arial"/>
        <a:buChar char="»"/>
        <a:defRPr sz="2000">
          <a:solidFill>
            <a:schemeClr val="tx1"/>
          </a:solidFill>
          <a:latin charset="0" typeface="Arial"/>
          <a:ea typeface="+mn-ea"/>
          <a:cs typeface="+mn-cs"/>
          <a:sym charset="0" typeface="Arial"/>
        </a:defRPr>
      </a:lvl7pPr>
      <a:lvl8pPr algn="l" eaLnBrk="1" fontAlgn="base" hangingPunct="1" indent="-228600" marL="3390900" rtl="0">
        <a:spcBef>
          <a:spcPts val="500"/>
        </a:spcBef>
        <a:spcAft>
          <a:spcPct val="0"/>
        </a:spcAft>
        <a:buClr>
          <a:srgbClr val="353535"/>
        </a:buClr>
        <a:buSzPct val="100000"/>
        <a:buFont charset="0" typeface="Arial"/>
        <a:buChar char="»"/>
        <a:defRPr sz="2000">
          <a:solidFill>
            <a:schemeClr val="tx1"/>
          </a:solidFill>
          <a:latin charset="0" typeface="Arial"/>
          <a:ea typeface="+mn-ea"/>
          <a:cs typeface="+mn-cs"/>
          <a:sym charset="0" typeface="Arial"/>
        </a:defRPr>
      </a:lvl8pPr>
      <a:lvl9pPr algn="l" eaLnBrk="1" fontAlgn="base" hangingPunct="1" indent="-228600" marL="3848100" rtl="0">
        <a:spcBef>
          <a:spcPts val="500"/>
        </a:spcBef>
        <a:spcAft>
          <a:spcPct val="0"/>
        </a:spcAft>
        <a:buClr>
          <a:srgbClr val="353535"/>
        </a:buClr>
        <a:buSzPct val="100000"/>
        <a:buFont charset="0" typeface="Arial"/>
        <a:buChar char="»"/>
        <a:defRPr sz="2000">
          <a:solidFill>
            <a:schemeClr val="tx1"/>
          </a:solidFill>
          <a:latin charset="0" typeface="Arial"/>
          <a:ea typeface="+mn-ea"/>
          <a:cs typeface="+mn-cs"/>
          <a:sym charset="0" typeface="Arial"/>
        </a:defRPr>
      </a:lvl9pPr>
    </p:bodyStyle>
    <p:other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2.png"/>
<Relationship Id="rId3" Type="http://schemas.openxmlformats.org/officeDocument/2006/relationships/image" Target="../media/image1.png"/>
</Relationships>

</file>

<file path=ppt/slides/_rels/slide10.xml.rels><?xml version="1.0" encoding="UTF-8" standalone="yes"?>
<Relationships xmlns="http://schemas.openxmlformats.org/package/2006/relationships">
<Relationship Id="rId1" Type="http://schemas.openxmlformats.org/officeDocument/2006/relationships/slideLayout" Target="../slideLayouts/slideLayout10.xml"/>
<Relationship Id="rId2" Type="http://schemas.openxmlformats.org/officeDocument/2006/relationships/image" Target="../media/image2.png"/>
<Relationship Id="rId3" Type="http://schemas.openxmlformats.org/officeDocument/2006/relationships/image" Target="../media/image5.png"/>
</Relationships>

</file>

<file path=ppt/slides/_rels/slide11.xml.rels><?xml version="1.0" encoding="UTF-8" standalone="yes"?>
<Relationships xmlns="http://schemas.openxmlformats.org/package/2006/relationships">
<Relationship Id="rId1" Type="http://schemas.openxmlformats.org/officeDocument/2006/relationships/slideLayout" Target="../slideLayouts/slideLayout11.xml"/>
<Relationship Id="rId2" Type="http://schemas.openxmlformats.org/officeDocument/2006/relationships/image" Target="../media/image2.png"/>
<Relationship Id="rId3" Type="http://schemas.openxmlformats.org/officeDocument/2006/relationships/image" Target="../media/image5.png"/>
</Relationships>

</file>

<file path=ppt/slides/_rels/slide12.xml.rels><?xml version="1.0" encoding="UTF-8" standalone="yes"?>
<Relationships xmlns="http://schemas.openxmlformats.org/package/2006/relationships">
<Relationship Id="rId1" Type="http://schemas.openxmlformats.org/officeDocument/2006/relationships/slideLayout" Target="../slideLayouts/slideLayout12.xml"/>
<Relationship Id="rId2" Type="http://schemas.openxmlformats.org/officeDocument/2006/relationships/image" Target="../media/image2.png"/>
<Relationship Id="rId3" Type="http://schemas.openxmlformats.org/officeDocument/2006/relationships/image" Target="../media/image5.png"/>
</Relationships>

</file>

<file path=ppt/slides/_rels/slide13.xml.rels><?xml version="1.0" encoding="UTF-8" standalone="yes"?>
<Relationships xmlns="http://schemas.openxmlformats.org/package/2006/relationships">
<Relationship Id="rId1" Type="http://schemas.openxmlformats.org/officeDocument/2006/relationships/slideLayout" Target="../slideLayouts/slideLayout13.xml"/>
<Relationship Id="rId2" Type="http://schemas.openxmlformats.org/officeDocument/2006/relationships/image" Target="../media/image2.png"/>
<Relationship Id="rId3" Type="http://schemas.openxmlformats.org/officeDocument/2006/relationships/image" Target="../media/image5.png"/>
</Relationships>

</file>

<file path=ppt/slides/_rels/slide14.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517/latest/" TargetMode="External"/>
<Relationship Id="rId5" Type="http://schemas.openxmlformats.org/officeDocument/2006/relationships/hyperlink" Target="http://www.boundless.com/physics/textbooks/boundless-physics-textbook/wave-optics-26/diffraction-175/the-rayleigh-criterion-640-6036/images/rayleigh-criterion/?campaign_content=book_624_chapter_26&amp;campaign_term=Physics&amp;utm_campaign=powerpoint&amp;utm_medium=direct&amp;utm_source=boundless" TargetMode="External"/>
<Relationship Id="rId6" Type="http://schemas.openxmlformats.org/officeDocument/2006/relationships/image" Target="../media/image12.jpg"/>
<Relationship Id="rId1" Type="http://schemas.openxmlformats.org/officeDocument/2006/relationships/slideLayout" Target="../slideLayouts/slideLayout14.xml"/>
<Relationship Id="rId2" Type="http://schemas.openxmlformats.org/officeDocument/2006/relationships/image" Target="../media/image5.png"/>
<Relationship Id="rId7" Target="../media/image13.jpg" Type="http://schemas.openxmlformats.org/officeDocument/2006/relationships/image"/>
</Relationships>

</file>

<file path=ppt/slides/_rels/slide15.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466/latest/" TargetMode="External"/>
<Relationship Id="rId5" Type="http://schemas.openxmlformats.org/officeDocument/2006/relationships/hyperlink" Target="http://www.boundless.com/physics/textbooks/boundless-physics-textbook/wave-optics-26/further-topics-176/dispersion-of-the-visible-spectrum-645-6065/images/light-and-a-glass-prism/?campaign_content=book_624_chapter_26&amp;campaign_term=Physics&amp;utm_campaign=powerpoint&amp;utm_medium=direct&amp;utm_source=boundless" TargetMode="External"/>
<Relationship Id="rId6" Type="http://schemas.openxmlformats.org/officeDocument/2006/relationships/image" Target="../media/image12.jpg"/>
<Relationship Id="rId1" Type="http://schemas.openxmlformats.org/officeDocument/2006/relationships/slideLayout" Target="../slideLayouts/slideLayout15.xml"/>
<Relationship Id="rId2" Type="http://schemas.openxmlformats.org/officeDocument/2006/relationships/image" Target="../media/image5.png"/>
<Relationship Id="rId7" Target="../media/image14.jpg" Type="http://schemas.openxmlformats.org/officeDocument/2006/relationships/image"/>
</Relationships>

</file>

<file path=ppt/slides/_rels/slide16.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466/latest/" TargetMode="External"/>
<Relationship Id="rId5" Type="http://schemas.openxmlformats.org/officeDocument/2006/relationships/hyperlink" Target="http://www.boundless.com/physics/textbooks/boundless-physics-textbook/wave-optics-26/further-topics-176/dispersion-of-the-visible-spectrum-645-6065/images/light-and-a-water-droplet/?campaign_content=book_624_chapter_26&amp;campaign_term=Physics&amp;utm_campaign=powerpoint&amp;utm_medium=direct&amp;utm_source=boundless" TargetMode="External"/>
<Relationship Id="rId6" Type="http://schemas.openxmlformats.org/officeDocument/2006/relationships/image" Target="../media/image12.jpg"/>
<Relationship Id="rId1" Type="http://schemas.openxmlformats.org/officeDocument/2006/relationships/slideLayout" Target="../slideLayouts/slideLayout16.xml"/>
<Relationship Id="rId2" Type="http://schemas.openxmlformats.org/officeDocument/2006/relationships/image" Target="../media/image5.png"/>
<Relationship Id="rId7" Target="../media/image15.jpg" Type="http://schemas.openxmlformats.org/officeDocument/2006/relationships/image"/>
</Relationships>

</file>

<file path=ppt/slides/_rels/slide17.xml.rels><?xml version="1.0" encoding="UTF-8" standalone="yes"?>
<Relationships xmlns="http://schemas.openxmlformats.org/package/2006/relationships">
<Relationship Id="rId3" Type="http://schemas.openxmlformats.org/officeDocument/2006/relationships/hyperlink" Target="http://creativecommons.org/licenses/by-sa/3.0/" TargetMode="External"/>
<Relationship Id="rId4" Type="http://schemas.openxmlformats.org/officeDocument/2006/relationships/hyperlink" Target="http://en.wikipedia.org/wiki/File:LCD_layers.svg" TargetMode="External"/>
<Relationship Id="rId5" Type="http://schemas.openxmlformats.org/officeDocument/2006/relationships/hyperlink" Target="http://www.boundless.com/physics/textbooks/boundless-physics-textbook/wave-optics-26/applications-of-wave-optics-177/lcds-649-6029/images/layers-of-lcd-displays/?campaign_content=book_624_chapter_26&amp;campaign_term=Physics&amp;utm_campaign=powerpoint&amp;utm_medium=direct&amp;utm_source=boundless" TargetMode="External"/>
<Relationship Id="rId6" Type="http://schemas.openxmlformats.org/officeDocument/2006/relationships/image" Target="../media/image12.jpg"/>
<Relationship Id="rId1" Type="http://schemas.openxmlformats.org/officeDocument/2006/relationships/slideLayout" Target="../slideLayouts/slideLayout17.xml"/>
<Relationship Id="rId2" Type="http://schemas.openxmlformats.org/officeDocument/2006/relationships/image" Target="../media/image5.png"/>
<Relationship Id="rId7" Target="../media/image16.png" Type="http://schemas.openxmlformats.org/officeDocument/2006/relationships/image"/>
</Relationships>

</file>

<file path=ppt/slides/_rels/slide18.xml.rels><?xml version="1.0" encoding="UTF-8" standalone="yes"?>
<Relationships xmlns="http://schemas.openxmlformats.org/package/2006/relationships">
<Relationship Id="rId3" Type="http://schemas.openxmlformats.org/officeDocument/2006/relationships/hyperlink" Target="https://en.wikipedia.org/wiki/Public_domain" TargetMode="External"/>
<Relationship Id="rId4" Type="http://schemas.openxmlformats.org/officeDocument/2006/relationships/hyperlink" Target="http://en.wikipedia.org/wiki/File:MA-2.JPG" TargetMode="External"/>
<Relationship Id="rId5" Type="http://schemas.openxmlformats.org/officeDocument/2006/relationships/hyperlink" Target="http://www.boundless.com/physics/textbooks/boundless-physics-textbook/wave-optics-26/applications-of-wave-optics-177/lcds-649-6029/images/digital-clock/?campaign_content=book_624_chapter_26&amp;campaign_term=Physics&amp;utm_campaign=powerpoint&amp;utm_medium=direct&amp;utm_source=boundless" TargetMode="External"/>
<Relationship Id="rId6" Type="http://schemas.openxmlformats.org/officeDocument/2006/relationships/image" Target="../media/image12.jpg"/>
<Relationship Id="rId1" Type="http://schemas.openxmlformats.org/officeDocument/2006/relationships/slideLayout" Target="../slideLayouts/slideLayout18.xml"/>
<Relationship Id="rId2" Type="http://schemas.openxmlformats.org/officeDocument/2006/relationships/image" Target="../media/image5.png"/>
<Relationship Id="rId7" Target="../media/image17.jpg" Type="http://schemas.openxmlformats.org/officeDocument/2006/relationships/image"/>
</Relationships>

</file>

<file path=ppt/slides/_rels/slide19.xml.rels><?xml version="1.0" encoding="UTF-8" standalone="yes"?>
<Relationships xmlns="http://schemas.openxmlformats.org/package/2006/relationships">
<Relationship Id="rId3" Type="http://schemas.openxmlformats.org/officeDocument/2006/relationships/hyperlink" Target="http://www.gnu.org/copyleft/fdl.html" TargetMode="External"/>
<Relationship Id="rId4" Type="http://schemas.openxmlformats.org/officeDocument/2006/relationships/hyperlink" Target="http://en.wikipedia.org/wiki/Newton's_rings" TargetMode="External"/>
<Relationship Id="rId5" Type="http://schemas.openxmlformats.org/officeDocument/2006/relationships/hyperlink" Target="http://www.boundless.com/physics/textbooks/boundless-physics-textbook/wave-optics-26/superposition-and-interference-174/newton-s-rings-635-6068/images/formation-of-interference-fringes/?campaign_content=book_624_chapter_26&amp;campaign_term=Physics&amp;utm_campaign=powerpoint&amp;utm_medium=direct&amp;utm_source=boundless" TargetMode="External"/>
<Relationship Id="rId6" Type="http://schemas.openxmlformats.org/officeDocument/2006/relationships/image" Target="../media/image12.jpg"/>
<Relationship Id="rId1" Type="http://schemas.openxmlformats.org/officeDocument/2006/relationships/slideLayout" Target="../slideLayouts/slideLayout19.xml"/>
<Relationship Id="rId2" Type="http://schemas.openxmlformats.org/officeDocument/2006/relationships/image" Target="../media/image5.png"/>
<Relationship Id="rId7" Target="../media/image18.png" Type="http://schemas.openxmlformats.org/officeDocument/2006/relationships/image"/>
</Relationships>

</file>

<file path=ppt/slides/_rels/slide2.xml.rels><?xml version="1.0" encoding="UTF-8" standalone="yes"?>
<Relationships xmlns="http://schemas.openxmlformats.org/package/2006/relationships">
<Relationship Id="rId3" Type="http://schemas.openxmlformats.org/officeDocument/2006/relationships/image" Target="../media/image3.png"/>
<Relationship Id="rId4" Type="http://schemas.openxmlformats.org/officeDocument/2006/relationships/image" Target="../media/image2.png"/>
<Relationship Id="rId5" Type="http://schemas.openxmlformats.org/officeDocument/2006/relationships/image" Target="../media/image5.png"/>
<Relationship Id="rId6" Type="http://schemas.openxmlformats.org/officeDocument/2006/relationships/hyperlink" Target="mailto:educators@boundless.com" TargetMode="External"/>
<Relationship Id="rId7" Type="http://schemas.openxmlformats.org/officeDocument/2006/relationships/hyperlink" Target="http://boundless.com/teaching-platform" TargetMode="External"/>
<Relationship Id="rId1" Type="http://schemas.openxmlformats.org/officeDocument/2006/relationships/slideLayout" Target="../slideLayouts/slideLayout2.xml"/>
<Relationship Id="rId2" Type="http://schemas.openxmlformats.org/officeDocument/2006/relationships/image" Target="../media/image4.png"/>
</Relationships>

</file>

<file path=ppt/slides/_rels/slide20.xml.rels><?xml version="1.0" encoding="UTF-8" standalone="yes"?>
<Relationships xmlns="http://schemas.openxmlformats.org/package/2006/relationships">
<Relationship Id="rId3" Type="http://schemas.openxmlformats.org/officeDocument/2006/relationships/hyperlink" Target="http://www.gnu.org/copyleft/fdl.html" TargetMode="External"/>
<Relationship Id="rId4" Type="http://schemas.openxmlformats.org/officeDocument/2006/relationships/hyperlink" Target="http://en.wikipedia.org/wiki/Interference_(wave_propagation)" TargetMode="External"/>
<Relationship Id="rId5" Type="http://schemas.openxmlformats.org/officeDocument/2006/relationships/hyperlink" Target="http://www.boundless.com/physics/textbooks/boundless-physics-textbook/wave-optics-26/superposition-and-interference-174/conditions-for-wave-interference-reflection-due-to-phase-change-633-6031/images/wave-interference/?campaign_content=book_624_chapter_26&amp;campaign_term=Physics&amp;utm_campaign=powerpoint&amp;utm_medium=direct&amp;utm_source=boundless" TargetMode="External"/>
<Relationship Id="rId6" Type="http://schemas.openxmlformats.org/officeDocument/2006/relationships/image" Target="../media/image12.jpg"/>
<Relationship Id="rId1" Type="http://schemas.openxmlformats.org/officeDocument/2006/relationships/slideLayout" Target="../slideLayouts/slideLayout20.xml"/>
<Relationship Id="rId2" Type="http://schemas.openxmlformats.org/officeDocument/2006/relationships/image" Target="../media/image5.png"/>
<Relationship Id="rId7" Target="../media/image8.png" Type="http://schemas.openxmlformats.org/officeDocument/2006/relationships/image"/>
</Relationships>

</file>

<file path=ppt/slides/_rels/slide21.xml.rels><?xml version="1.0" encoding="UTF-8" standalone="yes"?>
<Relationships xmlns="http://schemas.openxmlformats.org/package/2006/relationships">
<Relationship Id="rId3" Type="http://schemas.openxmlformats.org/officeDocument/2006/relationships/hyperlink" Target="http://www.gnu.org/copyleft/fdl.html" TargetMode="External"/>
<Relationship Id="rId4" Type="http://schemas.openxmlformats.org/officeDocument/2006/relationships/hyperlink" Target="http://en.wikipedia.org/wiki/Interference_(wave_propagation)" TargetMode="External"/>
<Relationship Id="rId5" Type="http://schemas.openxmlformats.org/officeDocument/2006/relationships/hyperlink" Target="http://www.boundless.com/physics/textbooks/boundless-physics-textbook/wave-optics-26/superposition-and-interference-174/conditions-for-wave-interference-reflection-due-to-phase-change-633-6031/images/interference-of-plane-waves/?campaign_content=book_624_chapter_26&amp;campaign_term=Physics&amp;utm_campaign=powerpoint&amp;utm_medium=direct&amp;utm_source=boundless" TargetMode="External"/>
<Relationship Id="rId6" Type="http://schemas.openxmlformats.org/officeDocument/2006/relationships/image" Target="../media/image12.jpg"/>
<Relationship Id="rId1" Type="http://schemas.openxmlformats.org/officeDocument/2006/relationships/slideLayout" Target="../slideLayouts/slideLayout21.xml"/>
<Relationship Id="rId2" Type="http://schemas.openxmlformats.org/officeDocument/2006/relationships/image" Target="../media/image5.png"/>
<Relationship Id="rId7" Target="../media/image19.png" Type="http://schemas.openxmlformats.org/officeDocument/2006/relationships/image"/>
</Relationships>

</file>

<file path=ppt/slides/_rels/slide22.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522/latest/" TargetMode="External"/>
<Relationship Id="rId5" Type="http://schemas.openxmlformats.org/officeDocument/2006/relationships/hyperlink" Target="http://www.boundless.com/physics/textbooks/boundless-physics-textbook/wave-optics-26/further-topics-176/polarization-by-scattering-and-reflecting-643-6054/images/polarization-by-reflection/?campaign_content=book_624_chapter_26&amp;campaign_term=Physics&amp;utm_campaign=powerpoint&amp;utm_medium=direct&amp;utm_source=boundless" TargetMode="External"/>
<Relationship Id="rId6" Type="http://schemas.openxmlformats.org/officeDocument/2006/relationships/image" Target="../media/image12.jpg"/>
<Relationship Id="rId1" Type="http://schemas.openxmlformats.org/officeDocument/2006/relationships/slideLayout" Target="../slideLayouts/slideLayout22.xml"/>
<Relationship Id="rId2" Type="http://schemas.openxmlformats.org/officeDocument/2006/relationships/image" Target="../media/image5.png"/>
<Relationship Id="rId7" Target="../media/image20.jpg" Type="http://schemas.openxmlformats.org/officeDocument/2006/relationships/image"/>
</Relationships>

</file>

<file path=ppt/slides/_rels/slide23.xml.rels><?xml version="1.0" encoding="UTF-8" standalone="yes"?>
<Relationships xmlns="http://schemas.openxmlformats.org/package/2006/relationships">
<Relationship Id="rId3" Type="http://schemas.openxmlformats.org/officeDocument/2006/relationships/hyperlink" Target="http://www.gnu.org/copyleft/fdl.html" TargetMode="External"/>
<Relationship Id="rId4" Type="http://schemas.openxmlformats.org/officeDocument/2006/relationships/hyperlink" Target="http://en.wikipedia.org/wiki/Air-wedge_shearing_interferometer" TargetMode="External"/>
<Relationship Id="rId5" Type="http://schemas.openxmlformats.org/officeDocument/2006/relationships/hyperlink" Target="http://www.boundless.com/physics/textbooks/boundless-physics-textbook/wave-optics-26/superposition-and-interference-174/air-wedge-634-6943/images/light-reflections-inside-an-air-wedge-interferometer/?campaign_content=book_624_chapter_26&amp;campaign_term=Physics&amp;utm_campaign=powerpoint&amp;utm_medium=direct&amp;utm_source=boundless" TargetMode="External"/>
<Relationship Id="rId6" Type="http://schemas.openxmlformats.org/officeDocument/2006/relationships/image" Target="../media/image12.jpg"/>
<Relationship Id="rId1" Type="http://schemas.openxmlformats.org/officeDocument/2006/relationships/slideLayout" Target="../slideLayouts/slideLayout23.xml"/>
<Relationship Id="rId2" Type="http://schemas.openxmlformats.org/officeDocument/2006/relationships/image" Target="../media/image5.png"/>
<Relationship Id="rId7" Target="../media/image21.jpg" Type="http://schemas.openxmlformats.org/officeDocument/2006/relationships/image"/>
</Relationships>

</file>

<file path=ppt/slides/_rels/slide24.xml.rels><?xml version="1.0" encoding="UTF-8" standalone="yes"?>
<Relationships xmlns="http://schemas.openxmlformats.org/package/2006/relationships">
<Relationship Id="rId3" Type="http://schemas.openxmlformats.org/officeDocument/2006/relationships/hyperlink" Target="http://creativecommons.org/licenses/by-sa/3.0/" TargetMode="External"/>
<Relationship Id="rId4" Type="http://schemas.openxmlformats.org/officeDocument/2006/relationships/hyperlink" Target="http://en.wikipedia.org/wiki/File:X-ray_diffraction_pattern_3clpro.jpg" TargetMode="External"/>
<Relationship Id="rId5" Type="http://schemas.openxmlformats.org/officeDocument/2006/relationships/hyperlink" Target="http://www.boundless.com/physics/textbooks/boundless-physics-textbook/wave-optics-26/diffraction-175/diffraction-gratings-x-ray-grating-reflection-638-11267/images/reflections-in-diffraction-patterns/?campaign_content=book_624_chapter_26&amp;campaign_term=Physics&amp;utm_campaign=powerpoint&amp;utm_medium=direct&amp;utm_source=boundless" TargetMode="External"/>
<Relationship Id="rId6" Type="http://schemas.openxmlformats.org/officeDocument/2006/relationships/image" Target="../media/image12.jpg"/>
<Relationship Id="rId1" Type="http://schemas.openxmlformats.org/officeDocument/2006/relationships/slideLayout" Target="../slideLayouts/slideLayout24.xml"/>
<Relationship Id="rId2" Type="http://schemas.openxmlformats.org/officeDocument/2006/relationships/image" Target="../media/image5.png"/>
<Relationship Id="rId7" Target="../media/image22.jpg" Type="http://schemas.openxmlformats.org/officeDocument/2006/relationships/image"/>
</Relationships>

</file>

<file path=ppt/slides/_rels/slide25.xml.rels><?xml version="1.0" encoding="UTF-8" standalone="yes"?>
<Relationships xmlns="http://schemas.openxmlformats.org/package/2006/relationships">
<Relationship Id="rId3" Type="http://schemas.openxmlformats.org/officeDocument/2006/relationships/hyperlink" Target="http://creativecommons.org/licenses/by-sa/3.0/" TargetMode="External"/>
<Relationship Id="rId4" Type="http://schemas.openxmlformats.org/officeDocument/2006/relationships/hyperlink" Target="http://en.wikipedia.org/wiki/File:Michelson_Interferometer.jpg" TargetMode="External"/>
<Relationship Id="rId5" Type="http://schemas.openxmlformats.org/officeDocument/2006/relationships/hyperlink" Target="http://www.boundless.com/physics/textbooks/boundless-physics-textbook/wave-optics-26/applications-of-wave-optics-177/the-michelson-interferometer-648-11273/images/michelson-interferometer/?campaign_content=book_624_chapter_26&amp;campaign_term=Physics&amp;utm_campaign=powerpoint&amp;utm_medium=direct&amp;utm_source=boundless" TargetMode="External"/>
<Relationship Id="rId6" Type="http://schemas.openxmlformats.org/officeDocument/2006/relationships/image" Target="../media/image12.jpg"/>
<Relationship Id="rId1" Type="http://schemas.openxmlformats.org/officeDocument/2006/relationships/slideLayout" Target="../slideLayouts/slideLayout25.xml"/>
<Relationship Id="rId2" Type="http://schemas.openxmlformats.org/officeDocument/2006/relationships/image" Target="../media/image5.png"/>
<Relationship Id="rId7" Target="../media/image23.jpg" Type="http://schemas.openxmlformats.org/officeDocument/2006/relationships/image"/>
</Relationships>

</file>

<file path=ppt/slides/_rels/slide26.xml.rels><?xml version="1.0" encoding="UTF-8" standalone="yes"?>
<Relationships xmlns="http://schemas.openxmlformats.org/package/2006/relationships">
<Relationship Id="rId3" Type="http://schemas.openxmlformats.org/officeDocument/2006/relationships/hyperlink" Target="http://creativecommons.org/licenses/by-sa/3.0/" TargetMode="External"/>
<Relationship Id="rId4" Type="http://schemas.openxmlformats.org/officeDocument/2006/relationships/hyperlink" Target="http://en.wikipedia.org/wiki/File:Dieselrainbow.jpg" TargetMode="External"/>
<Relationship Id="rId5" Type="http://schemas.openxmlformats.org/officeDocument/2006/relationships/hyperlink" Target="http://www.boundless.com/physics/textbooks/boundless-physics-textbook/wave-optics-26/further-topics-176/thin-film-interference-641-6229/images/thin-film-interference-in-oil/?campaign_content=book_624_chapter_26&amp;campaign_term=Physics&amp;utm_campaign=powerpoint&amp;utm_medium=direct&amp;utm_source=boundless" TargetMode="External"/>
<Relationship Id="rId6" Type="http://schemas.openxmlformats.org/officeDocument/2006/relationships/image" Target="../media/image12.jpg"/>
<Relationship Id="rId1" Type="http://schemas.openxmlformats.org/officeDocument/2006/relationships/slideLayout" Target="../slideLayouts/slideLayout26.xml"/>
<Relationship Id="rId2" Type="http://schemas.openxmlformats.org/officeDocument/2006/relationships/image" Target="../media/image5.png"/>
<Relationship Id="rId7" Target="../media/image24.jpg" Type="http://schemas.openxmlformats.org/officeDocument/2006/relationships/image"/>
</Relationships>

</file>

<file path=ppt/slides/_rels/slide27.xml.rels><?xml version="1.0" encoding="UTF-8" standalone="yes"?>
<Relationships xmlns="http://schemas.openxmlformats.org/package/2006/relationships">
<Relationship Id="rId3" Type="http://schemas.openxmlformats.org/officeDocument/2006/relationships/hyperlink" Target="http://creativecommons.org/licenses/by-sa/3.0/" TargetMode="External"/>
<Relationship Id="rId4" Type="http://schemas.openxmlformats.org/officeDocument/2006/relationships/hyperlink" Target="http://upload.wikimedia.org/wikipedia/en/thumb/f/f1/Thin_film_interference.gif/670px-Thin_film_interference.gif" TargetMode="External"/>
<Relationship Id="rId5" Type="http://schemas.openxmlformats.org/officeDocument/2006/relationships/hyperlink" Target="http://www.boundless.com/physics/textbooks/boundless-physics-textbook/wave-optics-26/further-topics-176/thin-film-interference-641-6229/images/light-on-a-thin-film/?campaign_content=book_624_chapter_26&amp;campaign_term=Physics&amp;utm_campaign=powerpoint&amp;utm_medium=direct&amp;utm_source=boundless" TargetMode="External"/>
<Relationship Id="rId6" Type="http://schemas.openxmlformats.org/officeDocument/2006/relationships/image" Target="../media/image12.jpg"/>
<Relationship Id="rId1" Type="http://schemas.openxmlformats.org/officeDocument/2006/relationships/slideLayout" Target="../slideLayouts/slideLayout27.xml"/>
<Relationship Id="rId2" Type="http://schemas.openxmlformats.org/officeDocument/2006/relationships/image" Target="../media/image5.png"/>
<Relationship Id="rId7" Target="../media/image25.gif" Type="http://schemas.openxmlformats.org/officeDocument/2006/relationships/image"/>
</Relationships>

</file>

<file path=ppt/slides/_rels/slide28.xml.rels><?xml version="1.0" encoding="UTF-8" standalone="yes"?>
<Relationships xmlns="http://schemas.openxmlformats.org/package/2006/relationships">
<Relationship Id="rId3" Type="http://schemas.openxmlformats.org/officeDocument/2006/relationships/hyperlink" Target="https://en.wikipedia.org/wiki/Public_domain" TargetMode="External"/>
<Relationship Id="rId4" Type="http://schemas.openxmlformats.org/officeDocument/2006/relationships/hyperlink" Target="http://en.wikipedia.org/wiki/Newton's_rings" TargetMode="External"/>
<Relationship Id="rId5" Type="http://schemas.openxmlformats.org/officeDocument/2006/relationships/hyperlink" Target="http://www.boundless.com/physics/textbooks/boundless-physics-textbook/wave-optics-26/superposition-and-interference-174/newton-s-rings-635-6068/images/newton-s-rings-in-a-drop-of-water/?campaign_content=book_624_chapter_26&amp;campaign_term=Physics&amp;utm_campaign=powerpoint&amp;utm_medium=direct&amp;utm_source=boundless" TargetMode="External"/>
<Relationship Id="rId6" Type="http://schemas.openxmlformats.org/officeDocument/2006/relationships/image" Target="../media/image12.jpg"/>
<Relationship Id="rId1" Type="http://schemas.openxmlformats.org/officeDocument/2006/relationships/slideLayout" Target="../slideLayouts/slideLayout28.xml"/>
<Relationship Id="rId2" Type="http://schemas.openxmlformats.org/officeDocument/2006/relationships/image" Target="../media/image5.png"/>
<Relationship Id="rId7" Target="../media/image26.jpg" Type="http://schemas.openxmlformats.org/officeDocument/2006/relationships/image"/>
</Relationships>

</file>

<file path=ppt/slides/_rels/slide29.xml.rels><?xml version="1.0" encoding="UTF-8" standalone="yes"?>
<Relationships xmlns="http://schemas.openxmlformats.org/package/2006/relationships">
<Relationship Id="rId3" Type="http://schemas.openxmlformats.org/officeDocument/2006/relationships/hyperlink" Target="http://www.gnu.org/copyleft/fdl.html" TargetMode="External"/>
<Relationship Id="rId4" Type="http://schemas.openxmlformats.org/officeDocument/2006/relationships/hyperlink" Target="http://en.wikipedia.org/wiki/Air-wedge_shearing_interferometer" TargetMode="External"/>
<Relationship Id="rId5" Type="http://schemas.openxmlformats.org/officeDocument/2006/relationships/hyperlink" Target="http://www.boundless.com/physics/textbooks/boundless-physics-textbook/wave-optics-26/superposition-and-interference-174/air-wedge-634-6943/images/air-wedge/?campaign_content=book_624_chapter_26&amp;campaign_term=Physics&amp;utm_campaign=powerpoint&amp;utm_medium=direct&amp;utm_source=boundless" TargetMode="External"/>
<Relationship Id="rId6" Type="http://schemas.openxmlformats.org/officeDocument/2006/relationships/image" Target="../media/image12.jpg"/>
<Relationship Id="rId1" Type="http://schemas.openxmlformats.org/officeDocument/2006/relationships/slideLayout" Target="../slideLayouts/slideLayout29.xml"/>
<Relationship Id="rId2" Type="http://schemas.openxmlformats.org/officeDocument/2006/relationships/image" Target="../media/image5.png"/>
<Relationship Id="rId7" Target="../media/image27.jpg" Type="http://schemas.openxmlformats.org/officeDocument/2006/relationships/image"/>
</Relationships>

</file>

<file path=ppt/slides/_rels/slide3.xml.rels><?xml version="1.0" encoding="UTF-8" standalone="yes"?>
<Relationships xmlns="http://schemas.openxmlformats.org/package/2006/relationships">
<Relationship Id="rId3" Type="http://schemas.openxmlformats.org/officeDocument/2006/relationships/hyperlink" Target="http://www.boundless.com" TargetMode="External"/>
<Relationship Id="rId4" Type="http://schemas.openxmlformats.org/officeDocument/2006/relationships/image" Target="../media/image2.png"/>
<Relationship Id="rId5" Type="http://schemas.openxmlformats.org/officeDocument/2006/relationships/image" Target="../media/image5.png"/>
<Relationship Id="rId1" Type="http://schemas.openxmlformats.org/officeDocument/2006/relationships/slideLayout" Target="../slideLayouts/slideLayout3.xml"/>
<Relationship Id="rId2" Type="http://schemas.openxmlformats.org/officeDocument/2006/relationships/image" Target="../media/image6.jpg"/>
</Relationships>

</file>

<file path=ppt/slides/_rels/slide30.xml.rels><?xml version="1.0" encoding="UTF-8" standalone="yes"?>
<Relationships xmlns="http://schemas.openxmlformats.org/package/2006/relationships">
<Relationship Id="rId3" Type="http://schemas.openxmlformats.org/officeDocument/2006/relationships/hyperlink" Target="http://creativecommons.org/licenses/by-sa/3.0/" TargetMode="External"/>
<Relationship Id="rId4" Type="http://schemas.openxmlformats.org/officeDocument/2006/relationships/hyperlink" Target="http://en.wikipedia.org/wiki/File:Wavelength=slitwidthspectrum.gif" TargetMode="External"/>
<Relationship Id="rId5" Type="http://schemas.openxmlformats.org/officeDocument/2006/relationships/hyperlink" Target="http://www.boundless.com/physics/textbooks/boundless-physics-textbook/wave-optics-26/diffraction-175/single-slit-diffraction-639-10954/images/single-slit-diffraction-one-wavelength/?campaign_content=book_624_chapter_26&amp;campaign_term=Physics&amp;utm_campaign=powerpoint&amp;utm_medium=direct&amp;utm_source=boundless" TargetMode="External"/>
<Relationship Id="rId6" Type="http://schemas.openxmlformats.org/officeDocument/2006/relationships/image" Target="../media/image12.jpg"/>
<Relationship Id="rId1" Type="http://schemas.openxmlformats.org/officeDocument/2006/relationships/slideLayout" Target="../slideLayouts/slideLayout30.xml"/>
<Relationship Id="rId2" Type="http://schemas.openxmlformats.org/officeDocument/2006/relationships/image" Target="../media/image5.png"/>
<Relationship Id="rId7" Target="../media/image28.gif" Type="http://schemas.openxmlformats.org/officeDocument/2006/relationships/image"/>
</Relationships>

</file>

<file path=ppt/slides/_rels/slide31.xml.rels><?xml version="1.0" encoding="UTF-8" standalone="yes"?>
<Relationships xmlns="http://schemas.openxmlformats.org/package/2006/relationships">
<Relationship Id="rId3" Type="http://schemas.openxmlformats.org/officeDocument/2006/relationships/hyperlink" Target="http://creativecommons.org/licenses/by-sa/3.0/" TargetMode="External"/>
<Relationship Id="rId4" Type="http://schemas.openxmlformats.org/officeDocument/2006/relationships/hyperlink" Target="http://en.wikipedia.org/wiki/File:CD_autolev_crop.jpg" TargetMode="External"/>
<Relationship Id="rId5" Type="http://schemas.openxmlformats.org/officeDocument/2006/relationships/hyperlink" Target="http://www.boundless.com/physics/textbooks/boundless-physics-textbook/wave-optics-26/applications-of-wave-optics-177/using-interference-to-read-cds-and-dvds-650-6225/images/compact-disc/?campaign_content=book_624_chapter_26&amp;campaign_term=Physics&amp;utm_campaign=powerpoint&amp;utm_medium=direct&amp;utm_source=boundless" TargetMode="External"/>
<Relationship Id="rId6" Type="http://schemas.openxmlformats.org/officeDocument/2006/relationships/image" Target="../media/image12.jpg"/>
<Relationship Id="rId1" Type="http://schemas.openxmlformats.org/officeDocument/2006/relationships/slideLayout" Target="../slideLayouts/slideLayout31.xml"/>
<Relationship Id="rId2" Type="http://schemas.openxmlformats.org/officeDocument/2006/relationships/image" Target="../media/image5.png"/>
<Relationship Id="rId7" Target="../media/image29.jpg" Type="http://schemas.openxmlformats.org/officeDocument/2006/relationships/image"/>
</Relationships>

</file>

<file path=ppt/slides/_rels/slide32.xml.rels><?xml version="1.0" encoding="UTF-8" standalone="yes"?>
<Relationships xmlns="http://schemas.openxmlformats.org/package/2006/relationships">
<Relationship Id="rId3" Type="http://schemas.openxmlformats.org/officeDocument/2006/relationships/hyperlink" Target="http://creativecommons.org/licenses/by-sa/3.0/" TargetMode="External"/>
<Relationship Id="rId4" Type="http://schemas.openxmlformats.org/officeDocument/2006/relationships/hyperlink" Target="http://en.wikipedia.org/wiki/File:Lichttonorgelversuchsscheibe.jpg" TargetMode="External"/>
<Relationship Id="rId5" Type="http://schemas.openxmlformats.org/officeDocument/2006/relationships/hyperlink" Target="http://www.boundless.com/physics/textbooks/boundless-physics-textbook/wave-optics-26/applications-of-wave-optics-177/using-interference-to-read-cds-and-dvds-650-6225/images/early-version-of-an-optical-disc/?campaign_content=book_624_chapter_26&amp;campaign_term=Physics&amp;utm_campaign=powerpoint&amp;utm_medium=direct&amp;utm_source=boundless" TargetMode="External"/>
<Relationship Id="rId6" Type="http://schemas.openxmlformats.org/officeDocument/2006/relationships/image" Target="../media/image12.jpg"/>
<Relationship Id="rId1" Type="http://schemas.openxmlformats.org/officeDocument/2006/relationships/slideLayout" Target="../slideLayouts/slideLayout32.xml"/>
<Relationship Id="rId2" Type="http://schemas.openxmlformats.org/officeDocument/2006/relationships/image" Target="../media/image5.png"/>
<Relationship Id="rId7" Target="../media/image30.jpg" Type="http://schemas.openxmlformats.org/officeDocument/2006/relationships/image"/>
</Relationships>

</file>

<file path=ppt/slides/_rels/slide33.xml.rels><?xml version="1.0" encoding="UTF-8" standalone="yes"?>
<Relationships xmlns="http://schemas.openxmlformats.org/package/2006/relationships">
<Relationship Id="rId3" Type="http://schemas.openxmlformats.org/officeDocument/2006/relationships/hyperlink" Target="https://en.wikipedia.org/wiki/Public_domain" TargetMode="External"/>
<Relationship Id="rId4" Type="http://schemas.openxmlformats.org/officeDocument/2006/relationships/hyperlink" Target="http://en.wikipedia.org/wiki/File:Linear_visible_spectrum.svg" TargetMode="External"/>
<Relationship Id="rId5" Type="http://schemas.openxmlformats.org/officeDocument/2006/relationships/hyperlink" Target="http://www.boundless.com/physics/textbooks/boundless-physics-textbook/wave-optics-26/further-topics-176/dispersion-of-the-visible-spectrum-645-6065/images/the-visible-spectrum/?campaign_content=book_624_chapter_26&amp;campaign_term=Physics&amp;utm_campaign=powerpoint&amp;utm_medium=direct&amp;utm_source=boundless" TargetMode="External"/>
<Relationship Id="rId6" Type="http://schemas.openxmlformats.org/officeDocument/2006/relationships/image" Target="../media/image12.jpg"/>
<Relationship Id="rId1" Type="http://schemas.openxmlformats.org/officeDocument/2006/relationships/slideLayout" Target="../slideLayouts/slideLayout33.xml"/>
<Relationship Id="rId2" Type="http://schemas.openxmlformats.org/officeDocument/2006/relationships/image" Target="../media/image5.png"/>
<Relationship Id="rId7" Target="../media/image31.png" Type="http://schemas.openxmlformats.org/officeDocument/2006/relationships/image"/>
</Relationships>

</file>

<file path=ppt/slides/_rels/slide34.xml.rels><?xml version="1.0" encoding="UTF-8" standalone="yes"?>
<Relationships xmlns="http://schemas.openxmlformats.org/package/2006/relationships">
<Relationship Id="rId3" Type="http://schemas.openxmlformats.org/officeDocument/2006/relationships/hyperlink" Target="http://creativecommons.org/licenses/by-sa/3.0/" TargetMode="External"/>
<Relationship Id="rId4" Type="http://schemas.openxmlformats.org/officeDocument/2006/relationships/hyperlink" Target="http://en.wikipedia.org/wiki/File:Onde_cisaillement_impulsion_1d_30_petit.gif" TargetMode="External"/>
<Relationship Id="rId5" Type="http://schemas.openxmlformats.org/officeDocument/2006/relationships/hyperlink" Target="http://www.boundless.com/physics/textbooks/boundless-physics-textbook/wave-optics-26/further-topics-176/polarization-by-passing-light-through-polarizers-642-11186/images/figure-1/?campaign_content=book_624_chapter_26&amp;campaign_term=Physics&amp;utm_campaign=powerpoint&amp;utm_medium=direct&amp;utm_source=boundless" TargetMode="External"/>
<Relationship Id="rId6" Type="http://schemas.openxmlformats.org/officeDocument/2006/relationships/image" Target="../media/image12.jpg"/>
<Relationship Id="rId1" Type="http://schemas.openxmlformats.org/officeDocument/2006/relationships/slideLayout" Target="../slideLayouts/slideLayout34.xml"/>
<Relationship Id="rId2" Type="http://schemas.openxmlformats.org/officeDocument/2006/relationships/image" Target="../media/image5.png"/>
<Relationship Id="rId7" Target="../media/image32.gif" Type="http://schemas.openxmlformats.org/officeDocument/2006/relationships/image"/>
</Relationships>

</file>

<file path=ppt/slides/_rels/slide35.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522/latest/" TargetMode="External"/>
<Relationship Id="rId5" Type="http://schemas.openxmlformats.org/officeDocument/2006/relationships/hyperlink" Target="http://www.boundless.com/physics/textbooks/boundless-physics-textbook/wave-optics-26/further-topics-176/polarization-by-passing-light-through-polarizers-642-11186/images/figure-3/?campaign_content=book_624_chapter_26&amp;campaign_term=Physics&amp;utm_campaign=powerpoint&amp;utm_medium=direct&amp;utm_source=boundless" TargetMode="External"/>
<Relationship Id="rId6" Type="http://schemas.openxmlformats.org/officeDocument/2006/relationships/image" Target="../media/image12.jpg"/>
<Relationship Id="rId1" Type="http://schemas.openxmlformats.org/officeDocument/2006/relationships/slideLayout" Target="../slideLayouts/slideLayout35.xml"/>
<Relationship Id="rId2" Type="http://schemas.openxmlformats.org/officeDocument/2006/relationships/image" Target="../media/image5.png"/>
<Relationship Id="rId7" Target="../media/image33.jpg" Type="http://schemas.openxmlformats.org/officeDocument/2006/relationships/image"/>
</Relationships>

</file>

<file path=ppt/slides/_rels/slide36.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522/latest/" TargetMode="External"/>
<Relationship Id="rId5" Type="http://schemas.openxmlformats.org/officeDocument/2006/relationships/hyperlink" Target="http://www.boundless.com/physics/textbooks/boundless-physics-textbook/wave-optics-26/further-topics-176/polarization-by-passing-light-through-polarizers-642-11186/images/figure-5/?campaign_content=book_624_chapter_26&amp;campaign_term=Physics&amp;utm_campaign=powerpoint&amp;utm_medium=direct&amp;utm_source=boundless" TargetMode="External"/>
<Relationship Id="rId6" Type="http://schemas.openxmlformats.org/officeDocument/2006/relationships/image" Target="../media/image12.jpg"/>
<Relationship Id="rId1" Type="http://schemas.openxmlformats.org/officeDocument/2006/relationships/slideLayout" Target="../slideLayouts/slideLayout36.xml"/>
<Relationship Id="rId2" Type="http://schemas.openxmlformats.org/officeDocument/2006/relationships/image" Target="../media/image5.png"/>
<Relationship Id="rId7" Target="../media/image34.jpg" Type="http://schemas.openxmlformats.org/officeDocument/2006/relationships/image"/>
</Relationships>

</file>

<file path=ppt/slides/_rels/slide37.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522/latest/" TargetMode="External"/>
<Relationship Id="rId5" Type="http://schemas.openxmlformats.org/officeDocument/2006/relationships/hyperlink" Target="http://www.boundless.com/physics/textbooks/boundless-physics-textbook/wave-optics-26/further-topics-176/polarization-by-scattering-and-reflecting-643-6054/images/polarization-by-scattering/?campaign_content=book_624_chapter_26&amp;campaign_term=Physics&amp;utm_campaign=powerpoint&amp;utm_medium=direct&amp;utm_source=boundless" TargetMode="External"/>
<Relationship Id="rId6" Type="http://schemas.openxmlformats.org/officeDocument/2006/relationships/image" Target="../media/image12.jpg"/>
<Relationship Id="rId1" Type="http://schemas.openxmlformats.org/officeDocument/2006/relationships/slideLayout" Target="../slideLayouts/slideLayout37.xml"/>
<Relationship Id="rId2" Type="http://schemas.openxmlformats.org/officeDocument/2006/relationships/image" Target="../media/image5.png"/>
<Relationship Id="rId7" Target="../media/image35.jpg" Type="http://schemas.openxmlformats.org/officeDocument/2006/relationships/image"/>
</Relationships>

</file>

<file path=ppt/slides/_rels/slide38.xml.rels><?xml version="1.0" encoding="UTF-8" standalone="yes"?>
<Relationships xmlns="http://schemas.openxmlformats.org/package/2006/relationships">
<Relationship Id="rId3" Type="http://schemas.openxmlformats.org/officeDocument/2006/relationships/hyperlink" Target="http://creativecommons.org/licenses/by-sa/3.0/" TargetMode="External"/>
<Relationship Id="rId4" Type="http://schemas.openxmlformats.org/officeDocument/2006/relationships/hyperlink" Target="http://upload.wikimedia.org/wikipedia/en/d/dc/Colored_and_monochrome_fringes.png" TargetMode="External"/>
<Relationship Id="rId5" Type="http://schemas.openxmlformats.org/officeDocument/2006/relationships/hyperlink" Target="http://www.boundless.com/physics/textbooks/boundless-physics-textbook/wave-optics-26/applications-of-wave-optics-177/the-michelson-interferometer-648-11273/images/colored-and-monochrome-fringes/?campaign_content=book_624_chapter_26&amp;campaign_term=Physics&amp;utm_campaign=powerpoint&amp;utm_medium=direct&amp;utm_source=boundless" TargetMode="External"/>
<Relationship Id="rId6" Type="http://schemas.openxmlformats.org/officeDocument/2006/relationships/image" Target="../media/image12.jpg"/>
<Relationship Id="rId1" Type="http://schemas.openxmlformats.org/officeDocument/2006/relationships/slideLayout" Target="../slideLayouts/slideLayout38.xml"/>
<Relationship Id="rId2" Type="http://schemas.openxmlformats.org/officeDocument/2006/relationships/image" Target="../media/image5.png"/>
<Relationship Id="rId7" Target="../media/image36.png" Type="http://schemas.openxmlformats.org/officeDocument/2006/relationships/image"/>
</Relationships>

</file>

<file path=ppt/slides/_rels/slide39.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517/latest/" TargetMode="External"/>
<Relationship Id="rId5" Type="http://schemas.openxmlformats.org/officeDocument/2006/relationships/hyperlink" Target="http://www.boundless.com/physics/textbooks/boundless-physics-textbook/wave-optics-26/diffraction-175/the-rayleigh-criterion-640-6036/images/resolution-limits/?campaign_content=book_624_chapter_26&amp;campaign_term=Physics&amp;utm_campaign=powerpoint&amp;utm_medium=direct&amp;utm_source=boundless" TargetMode="External"/>
<Relationship Id="rId6" Type="http://schemas.openxmlformats.org/officeDocument/2006/relationships/image" Target="../media/image12.jpg"/>
<Relationship Id="rId1" Type="http://schemas.openxmlformats.org/officeDocument/2006/relationships/slideLayout" Target="../slideLayouts/slideLayout39.xml"/>
<Relationship Id="rId2" Type="http://schemas.openxmlformats.org/officeDocument/2006/relationships/image" Target="../media/image5.png"/>
<Relationship Id="rId7" Target="../media/image37.jpg" Type="http://schemas.openxmlformats.org/officeDocument/2006/relationships/image"/>
</Relationships>

</file>

<file path=ppt/slides/_rels/slide4.xml.rels><?xml version="1.0" encoding="UTF-8" standalone="yes"?>
<Relationships xmlns="http://schemas.openxmlformats.org/package/2006/relationships">
<Relationship Id="rId3" Type="http://schemas.openxmlformats.org/officeDocument/2006/relationships/hyperlink" Target="http://www.boundless.com/physics/textbooks/boundless-physics-textbook/wave-optics-26/?campaign_content=book_624_chapter_26&amp;campaign_term=Physics&amp;utm_campaign=powerpoint&amp;utm_medium=direct&amp;utm_source=boundless" TargetMode="External"/>
<Relationship Id="rId4" Type="http://schemas.openxmlformats.org/officeDocument/2006/relationships/image" Target="../media/image5.png"/>
<Relationship Id="rId5" Type="http://schemas.openxmlformats.org/officeDocument/2006/relationships/image" Target="../media/image7.jpg"/>
<Relationship Id="rId1" Type="http://schemas.openxmlformats.org/officeDocument/2006/relationships/slideLayout" Target="../slideLayouts/slideLayout4.xml"/>
<Relationship Id="rId2" Type="http://schemas.openxmlformats.org/officeDocument/2006/relationships/image" Target="../media/image2.png"/>
<Relationship Id="rId6" Target="../media/image8.png" Type="http://schemas.openxmlformats.org/officeDocument/2006/relationships/image"/>
<Relationship Id="rId7" Target="../media/image9.jpg" Type="http://schemas.openxmlformats.org/officeDocument/2006/relationships/image"/>
<Relationship Id="rId8" Target="../media/image10.jpg" Type="http://schemas.openxmlformats.org/officeDocument/2006/relationships/image"/>
</Relationships>

</file>

<file path=ppt/slides/_rels/slide40.xml.rels><?xml version="1.0" encoding="UTF-8" standalone="yes"?>
<Relationships xmlns="http://schemas.openxmlformats.org/package/2006/relationships">
<Relationship Id="rId3" Type="http://schemas.openxmlformats.org/officeDocument/2006/relationships/hyperlink" Target="https://en.wikipedia.org/wiki/Public_domain" TargetMode="External"/>
<Relationship Id="rId4" Type="http://schemas.openxmlformats.org/officeDocument/2006/relationships/hyperlink" Target="http://en.wikipedia.org/wiki/File:SDIM0241b.jpg" TargetMode="External"/>
<Relationship Id="rId5" Type="http://schemas.openxmlformats.org/officeDocument/2006/relationships/hyperlink" Target="http://www.boundless.com/physics/textbooks/boundless-physics-textbook/wave-optics-26/further-topics-176/scattering-of-light-by-the-atmosphere-644-1628/images/sunset/?campaign_content=book_624_chapter_26&amp;campaign_term=Physics&amp;utm_campaign=powerpoint&amp;utm_medium=direct&amp;utm_source=boundless" TargetMode="External"/>
<Relationship Id="rId6" Type="http://schemas.openxmlformats.org/officeDocument/2006/relationships/image" Target="../media/image12.jpg"/>
<Relationship Id="rId1" Type="http://schemas.openxmlformats.org/officeDocument/2006/relationships/slideLayout" Target="../slideLayouts/slideLayout40.xml"/>
<Relationship Id="rId2" Type="http://schemas.openxmlformats.org/officeDocument/2006/relationships/image" Target="../media/image5.png"/>
<Relationship Id="rId7" Target="../media/image38.jpg" Type="http://schemas.openxmlformats.org/officeDocument/2006/relationships/image"/>
</Relationships>

</file>

<file path=ppt/slides/_rels/slide41.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508/latest/" TargetMode="External"/>
<Relationship Id="rId5" Type="http://schemas.openxmlformats.org/officeDocument/2006/relationships/hyperlink" Target="http://www.boundless.com/physics/textbooks/boundless-physics-textbook/wave-optics-26/diffraction-175/young-s-double-slit-experiment-637-10928/images/double-slit-experiment/?campaign_content=book_624_chapter_26&amp;campaign_term=Physics&amp;utm_campaign=powerpoint&amp;utm_medium=direct&amp;utm_source=boundless" TargetMode="External"/>
<Relationship Id="rId6" Type="http://schemas.openxmlformats.org/officeDocument/2006/relationships/image" Target="../media/image12.jpg"/>
<Relationship Id="rId1" Type="http://schemas.openxmlformats.org/officeDocument/2006/relationships/slideLayout" Target="../slideLayouts/slideLayout41.xml"/>
<Relationship Id="rId2" Type="http://schemas.openxmlformats.org/officeDocument/2006/relationships/image" Target="../media/image5.png"/>
<Relationship Id="rId7" Target="../media/image39.jpg" Type="http://schemas.openxmlformats.org/officeDocument/2006/relationships/image"/>
</Relationships>

</file>

<file path=ppt/slides/_rels/slide42.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508/latest/" TargetMode="External"/>
<Relationship Id="rId5" Type="http://schemas.openxmlformats.org/officeDocument/2006/relationships/hyperlink" Target="http://www.boundless.com/physics/textbooks/boundless-physics-textbook/wave-optics-26/diffraction-175/young-s-double-slit-experiment-637-10928/images/theoretical-constructive-and-destructive-wave-interference/?campaign_content=book_624_chapter_26&amp;campaign_term=Physics&amp;utm_campaign=powerpoint&amp;utm_medium=direct&amp;utm_source=boundless" TargetMode="External"/>
<Relationship Id="rId6" Type="http://schemas.openxmlformats.org/officeDocument/2006/relationships/image" Target="../media/image12.jpg"/>
<Relationship Id="rId1" Type="http://schemas.openxmlformats.org/officeDocument/2006/relationships/slideLayout" Target="../slideLayouts/slideLayout42.xml"/>
<Relationship Id="rId2" Type="http://schemas.openxmlformats.org/officeDocument/2006/relationships/image" Target="../media/image5.png"/>
<Relationship Id="rId7" Target="../media/image40.jpg" Type="http://schemas.openxmlformats.org/officeDocument/2006/relationships/image"/>
</Relationships>

</file>

<file path=ppt/slides/_rels/slide43.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508/latest/" TargetMode="External"/>
<Relationship Id="rId5" Type="http://schemas.openxmlformats.org/officeDocument/2006/relationships/hyperlink" Target="http://www.boundless.com/physics/textbooks/boundless-physics-textbook/wave-optics-26/diffraction-175/young-s-double-slit-experiment-637-10928/images/practical-constructive-and-destructive-wave-interference/?campaign_content=book_624_chapter_26&amp;campaign_term=Physics&amp;utm_campaign=powerpoint&amp;utm_medium=direct&amp;utm_source=boundless" TargetMode="External"/>
<Relationship Id="rId6" Type="http://schemas.openxmlformats.org/officeDocument/2006/relationships/image" Target="../media/image12.jpg"/>
<Relationship Id="rId1" Type="http://schemas.openxmlformats.org/officeDocument/2006/relationships/slideLayout" Target="../slideLayouts/slideLayout43.xml"/>
<Relationship Id="rId2" Type="http://schemas.openxmlformats.org/officeDocument/2006/relationships/image" Target="../media/image5.png"/>
<Relationship Id="rId7" Target="../media/image41.jpg" Type="http://schemas.openxmlformats.org/officeDocument/2006/relationships/image"/>
</Relationships>

</file>

<file path=ppt/slides/_rels/slide44.xml.rels><?xml version="1.0" encoding="UTF-8" standalone="yes"?>
<Relationships xmlns="http://schemas.openxmlformats.org/package/2006/relationships">
<Relationship Id="rId3" Type="http://schemas.openxmlformats.org/officeDocument/2006/relationships/hyperlink" Target="https://en.wikipedia.org/wiki/Public_domain" TargetMode="External"/>
<Relationship Id="rId4" Type="http://schemas.openxmlformats.org/officeDocument/2006/relationships/hyperlink" Target="http://en.wikipedia.org/wiki/File:Wave_Diffraction_4Lambda_Slit.png" TargetMode="External"/>
<Relationship Id="rId5" Type="http://schemas.openxmlformats.org/officeDocument/2006/relationships/hyperlink" Target="http://www.boundless.com/physics/textbooks/boundless-physics-textbook/wave-optics-26/diffraction-175/single-slit-diffraction-639-10954/images/single-slit-diffraction-four-wavelengths/?campaign_content=book_624_chapter_26&amp;campaign_term=Physics&amp;utm_campaign=powerpoint&amp;utm_medium=direct&amp;utm_source=boundless" TargetMode="External"/>
<Relationship Id="rId6" Type="http://schemas.openxmlformats.org/officeDocument/2006/relationships/image" Target="../media/image12.jpg"/>
<Relationship Id="rId1" Type="http://schemas.openxmlformats.org/officeDocument/2006/relationships/slideLayout" Target="../slideLayouts/slideLayout44.xml"/>
<Relationship Id="rId2" Type="http://schemas.openxmlformats.org/officeDocument/2006/relationships/image" Target="../media/image5.png"/>
<Relationship Id="rId7" Target="../media/image42.png" Type="http://schemas.openxmlformats.org/officeDocument/2006/relationships/image"/>
</Relationships>

</file>

<file path=ppt/slides/_rels/slide45.xml.rels><?xml version="1.0" encoding="UTF-8" standalone="yes"?>
<Relationships xmlns="http://schemas.openxmlformats.org/package/2006/relationships">
<Relationship Id="rId3" Type="http://schemas.openxmlformats.org/officeDocument/2006/relationships/hyperlink" Target="http://creativecommons.org/licenses/by-sa/3.0/" TargetMode="External"/>
<Relationship Id="rId4" Type="http://schemas.openxmlformats.org/officeDocument/2006/relationships/hyperlink" Target="http://en.wikipedia.org/wiki/File:Michaelson_with_letters.jpg" TargetMode="External"/>
<Relationship Id="rId5" Type="http://schemas.openxmlformats.org/officeDocument/2006/relationships/hyperlink" Target="http://www.boundless.com/physics/textbooks/boundless-physics-textbook/wave-optics-26/applications-of-wave-optics-177/the-michelson-interferometer-648-11273/images/figure-3/?campaign_content=book_624_chapter_26&amp;campaign_term=Physics&amp;utm_campaign=powerpoint&amp;utm_medium=direct&amp;utm_source=boundless" TargetMode="External"/>
<Relationship Id="rId6" Type="http://schemas.openxmlformats.org/officeDocument/2006/relationships/image" Target="../media/image12.jpg"/>
<Relationship Id="rId1" Type="http://schemas.openxmlformats.org/officeDocument/2006/relationships/slideLayout" Target="../slideLayouts/slideLayout45.xml"/>
<Relationship Id="rId2" Type="http://schemas.openxmlformats.org/officeDocument/2006/relationships/image" Target="../media/image5.png"/>
<Relationship Id="rId7" Target="../media/image43.jpg" Type="http://schemas.openxmlformats.org/officeDocument/2006/relationships/image"/>
</Relationships>

</file>

<file path=ppt/slides/_rels/slide46.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522/latest/" TargetMode="External"/>
<Relationship Id="rId5" Type="http://schemas.openxmlformats.org/officeDocument/2006/relationships/hyperlink" Target="http://www.boundless.com/physics/textbooks/boundless-physics-textbook/wave-optics-26/further-topics-176/polarization-by-passing-light-through-polarizers-642-11186/images/figure-2/?campaign_content=book_624_chapter_26&amp;campaign_term=Physics&amp;utm_campaign=powerpoint&amp;utm_medium=direct&amp;utm_source=boundless" TargetMode="External"/>
<Relationship Id="rId6" Type="http://schemas.openxmlformats.org/officeDocument/2006/relationships/image" Target="../media/image12.jpg"/>
<Relationship Id="rId1" Type="http://schemas.openxmlformats.org/officeDocument/2006/relationships/slideLayout" Target="../slideLayouts/slideLayout46.xml"/>
<Relationship Id="rId2" Type="http://schemas.openxmlformats.org/officeDocument/2006/relationships/image" Target="../media/image5.png"/>
<Relationship Id="rId7" Target="../media/image44.jpg" Type="http://schemas.openxmlformats.org/officeDocument/2006/relationships/image"/>
</Relationships>

</file>

<file path=ppt/slides/_rels/slide47.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522/latest/" TargetMode="External"/>
<Relationship Id="rId5" Type="http://schemas.openxmlformats.org/officeDocument/2006/relationships/hyperlink" Target="http://www.boundless.com/physics/textbooks/boundless-physics-textbook/wave-optics-26/further-topics-176/polarization-by-passing-light-through-polarizers-642-11186/images/figure-4/?campaign_content=book_624_chapter_26&amp;campaign_term=Physics&amp;utm_campaign=powerpoint&amp;utm_medium=direct&amp;utm_source=boundless" TargetMode="External"/>
<Relationship Id="rId6" Type="http://schemas.openxmlformats.org/officeDocument/2006/relationships/image" Target="../media/image12.jpg"/>
<Relationship Id="rId1" Type="http://schemas.openxmlformats.org/officeDocument/2006/relationships/slideLayout" Target="../slideLayouts/slideLayout47.xml"/>
<Relationship Id="rId2" Type="http://schemas.openxmlformats.org/officeDocument/2006/relationships/image" Target="../media/image5.png"/>
<Relationship Id="rId7" Target="../media/image45.jpg" Type="http://schemas.openxmlformats.org/officeDocument/2006/relationships/image"/>
</Relationships>

</file>

<file path=ppt/slides/_rels/slide48.xml.rels><?xml version="1.0" encoding="UTF-8" standalone="yes"?>
<Relationships xmlns="http://schemas.openxmlformats.org/package/2006/relationships">
<Relationship Id="rId3" Type="http://schemas.openxmlformats.org/officeDocument/2006/relationships/hyperlink" Target="http://www.boundless.com/physics/textbooks/boundless-physics-textbook/wave-optics-26/further-topics-176/thin-film-interference-641-6229/images/thin-film-interference/?campaign_content=book_624_chapter_26&amp;campaign_term=Physics&amp;utm_campaign=powerpoint&amp;utm_medium=direct&amp;utm_source=boundless" TargetMode="External"/>
<Relationship Id="rId4" Type="http://schemas.openxmlformats.org/officeDocument/2006/relationships/image" Target="../media/image12.jpg"/>
<Relationship Id="rId1" Type="http://schemas.openxmlformats.org/officeDocument/2006/relationships/slideLayout" Target="../slideLayouts/slideLayout48.xml"/>
<Relationship Id="rId2" Type="http://schemas.openxmlformats.org/officeDocument/2006/relationships/image" Target="../media/image5.png"/>
<Relationship Id="rId5" Target="../media/image10.jpg" Type="http://schemas.openxmlformats.org/officeDocument/2006/relationships/image"/>
</Relationships>

</file>

<file path=ppt/slides/_rels/slide49.xml.rels><?xml version="1.0" encoding="UTF-8" standalone="yes"?>
<Relationships xmlns="http://schemas.openxmlformats.org/package/2006/relationships">
<Relationship Id="rId3" Type="http://schemas.openxmlformats.org/officeDocument/2006/relationships/hyperlink" Target="http://creativecommons.org/licenses/by-sa/3.0/" TargetMode="External"/>
<Relationship Id="rId4" Type="http://schemas.openxmlformats.org/officeDocument/2006/relationships/hyperlink" Target="http://upload.wikimedia.org/wikipedia/commons/thumb/d/d0/Compact_disc.svg/500px-Compact_disc.svg.png" TargetMode="External"/>
<Relationship Id="rId5" Type="http://schemas.openxmlformats.org/officeDocument/2006/relationships/hyperlink" Target="http://www.boundless.com/physics/textbooks/boundless-physics-textbook/wave-optics-26/diffraction-175/diffraction-gratings-x-ray-grating-reflection-638-11267/images/readable-surface-of-a-cd/?campaign_content=book_624_chapter_26&amp;campaign_term=Physics&amp;utm_campaign=powerpoint&amp;utm_medium=direct&amp;utm_source=boundless" TargetMode="External"/>
<Relationship Id="rId6" Type="http://schemas.openxmlformats.org/officeDocument/2006/relationships/image" Target="../media/image12.jpg"/>
<Relationship Id="rId1" Type="http://schemas.openxmlformats.org/officeDocument/2006/relationships/slideLayout" Target="../slideLayouts/slideLayout49.xml"/>
<Relationship Id="rId2" Type="http://schemas.openxmlformats.org/officeDocument/2006/relationships/image" Target="../media/image5.png"/>
<Relationship Id="rId7" Target="../media/image46.png" Type="http://schemas.openxmlformats.org/officeDocument/2006/relationships/image"/>
</Relationships>

</file>

<file path=ppt/slides/_rels/slide5.xml.rels><?xml version="1.0" encoding="UTF-8" standalone="yes"?>
<Relationships xmlns="http://schemas.openxmlformats.org/package/2006/relationships">
<Relationship Id="rId3" Type="http://schemas.openxmlformats.org/officeDocument/2006/relationships/image" Target="../media/image5.png"/>
<Relationship Id="rId4" Type="http://schemas.openxmlformats.org/officeDocument/2006/relationships/image" Target="../media/image2.png"/>
<Relationship Id="rId5" Type="http://schemas.openxmlformats.org/officeDocument/2006/relationships/hyperlink" Target="http://www.boundless.com/physics/textbooks/boundless-physics-textbook/wave-optics-26/superposition-and-interference-174/?campaign_content=book_624_chapter_26&amp;campaign_term=Physics&amp;utm_campaign=powerpoint&amp;utm_medium=direct&amp;utm_source=boundless" TargetMode="External"/>
<Relationship Id="rId1" Type="http://schemas.openxmlformats.org/officeDocument/2006/relationships/slideLayout" Target="../slideLayouts/slideLayout5.xml"/>
<Relationship Id="rId2" Type="http://schemas.openxmlformats.org/officeDocument/2006/relationships/image" Target="../media/image11.jpg"/>
<Relationship Id="rId6" Target="../media/image8.png" Type="http://schemas.openxmlformats.org/officeDocument/2006/relationships/image"/>
</Relationships>

</file>

<file path=ppt/slides/_rels/slide50.xml.rels><?xml version="1.0" encoding="UTF-8" standalone="yes"?>
<Relationships xmlns="http://schemas.openxmlformats.org/package/2006/relationships">
<Relationship Id="rId3" Type="http://schemas.openxmlformats.org/officeDocument/2006/relationships/hyperlink" Target="http://creativecommons.org/licenses/by-sa/3.0/" TargetMode="External"/>
<Relationship Id="rId4" Type="http://schemas.openxmlformats.org/officeDocument/2006/relationships/hyperlink" Target="http://en.wikipedia.org/wiki/File:Simple_spectroscope.jpg" TargetMode="External"/>
<Relationship Id="rId5" Type="http://schemas.openxmlformats.org/officeDocument/2006/relationships/hyperlink" Target="http://www.boundless.com/physics/textbooks/boundless-physics-textbook/wave-optics-26/applications-of-wave-optics-177/the-spectrometer-647-6066/images/a-simple-spectroscope/?campaign_content=book_624_chapter_26&amp;campaign_term=Physics&amp;utm_campaign=powerpoint&amp;utm_medium=direct&amp;utm_source=boundless" TargetMode="External"/>
<Relationship Id="rId6" Type="http://schemas.openxmlformats.org/officeDocument/2006/relationships/image" Target="../media/image12.jpg"/>
<Relationship Id="rId1" Type="http://schemas.openxmlformats.org/officeDocument/2006/relationships/slideLayout" Target="../slideLayouts/slideLayout50.xml"/>
<Relationship Id="rId2" Type="http://schemas.openxmlformats.org/officeDocument/2006/relationships/image" Target="../media/image5.png"/>
<Relationship Id="rId7" Target="../media/image47.jpg" Type="http://schemas.openxmlformats.org/officeDocument/2006/relationships/image"/>
</Relationships>

</file>

<file path=ppt/slides/_rels/slide51.xml.rels><?xml version="1.0" encoding="UTF-8" standalone="yes"?>
<Relationships xmlns="http://schemas.openxmlformats.org/package/2006/relationships">
<Relationship Id="rId3" Type="http://schemas.openxmlformats.org/officeDocument/2006/relationships/hyperlink" Target="http://www.gnu.org/copyleft/fdl.html" TargetMode="External"/>
<Relationship Id="rId4" Type="http://schemas.openxmlformats.org/officeDocument/2006/relationships/hyperlink" Target="http://en.wikipedia.org/wiki/File:Spectrometer_schematic.gif" TargetMode="External"/>
<Relationship Id="rId5" Type="http://schemas.openxmlformats.org/officeDocument/2006/relationships/hyperlink" Target="http://www.boundless.com/physics/textbooks/boundless-physics-textbook/wave-optics-26/applications-of-wave-optics-177/the-spectrometer-647-6066/images/spectrometer-diagram/?campaign_content=book_624_chapter_26&amp;campaign_term=Physics&amp;utm_campaign=powerpoint&amp;utm_medium=direct&amp;utm_source=boundless" TargetMode="External"/>
<Relationship Id="rId6" Type="http://schemas.openxmlformats.org/officeDocument/2006/relationships/image" Target="../media/image12.jpg"/>
<Relationship Id="rId1" Type="http://schemas.openxmlformats.org/officeDocument/2006/relationships/slideLayout" Target="../slideLayouts/slideLayout51.xml"/>
<Relationship Id="rId2" Type="http://schemas.openxmlformats.org/officeDocument/2006/relationships/image" Target="../media/image5.png"/>
<Relationship Id="rId7" Target="../media/image48.gif" Type="http://schemas.openxmlformats.org/officeDocument/2006/relationships/image"/>
</Relationships>

</file>

<file path=ppt/slides/_rels/slide52.xml.rels><?xml version="1.0" encoding="UTF-8" standalone="yes"?>
<Relationships xmlns="http://schemas.openxmlformats.org/package/2006/relationships">
<Relationship Id="rId3" Type="http://schemas.openxmlformats.org/officeDocument/2006/relationships/hyperlink" Target="http://www.boundless.com/physics/textbooks/boundless-physics-textbook/wave-optics-26/superposition-and-interference-174/conditions-for-wave-interference-reflection-due-to-phase-change-633-6031/images/wave-interference/?campaign_content=book_624_chapter_26&amp;campaign_term=Physics&amp;utm_campaign=powerpoint&amp;utm_medium=direct&amp;utm_source=boundless" TargetMode="External"/>
<Relationship Id="rId4" Type="http://schemas.openxmlformats.org/officeDocument/2006/relationships/image" Target="../media/image12.jpg"/>
<Relationship Id="rId1" Type="http://schemas.openxmlformats.org/officeDocument/2006/relationships/slideLayout" Target="../slideLayouts/slideLayout52.xml"/>
<Relationship Id="rId2" Type="http://schemas.openxmlformats.org/officeDocument/2006/relationships/image" Target="../media/image5.png"/>
<Relationship Id="rId5" Target="../media/image49.jpg" Type="http://schemas.openxmlformats.org/officeDocument/2006/relationships/image"/>
</Relationships>

</file>

<file path=ppt/slides/_rels/slide53.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505/latest/" TargetMode="External"/>
<Relationship Id="rId5" Type="http://schemas.openxmlformats.org/officeDocument/2006/relationships/hyperlink" Target="http://www.boundless.com/physics/textbooks/boundless-physics-textbook/wave-optics-26/diffraction-175/huygens-principle-636-5593/images/figure-2-reflection/?campaign_content=book_624_chapter_26&amp;campaign_term=Physics&amp;utm_campaign=powerpoint&amp;utm_medium=direct&amp;utm_source=boundless" TargetMode="External"/>
<Relationship Id="rId6" Type="http://schemas.openxmlformats.org/officeDocument/2006/relationships/image" Target="../media/image12.jpg"/>
<Relationship Id="rId1" Type="http://schemas.openxmlformats.org/officeDocument/2006/relationships/slideLayout" Target="../slideLayouts/slideLayout53.xml"/>
<Relationship Id="rId2" Type="http://schemas.openxmlformats.org/officeDocument/2006/relationships/image" Target="../media/image5.png"/>
<Relationship Id="rId7" Target="../media/image50.jpg" Type="http://schemas.openxmlformats.org/officeDocument/2006/relationships/image"/>
</Relationships>

</file>

<file path=ppt/slides/_rels/slide54.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505/latest/" TargetMode="External"/>
<Relationship Id="rId5" Type="http://schemas.openxmlformats.org/officeDocument/2006/relationships/hyperlink" Target="http://www.boundless.com/physics/textbooks/boundless-physics-textbook/wave-optics-26/diffraction-175/huygens-principle-636-5593/images/figure-3-huygens-s-refraction/?campaign_content=book_624_chapter_26&amp;campaign_term=Physics&amp;utm_campaign=powerpoint&amp;utm_medium=direct&amp;utm_source=boundless" TargetMode="External"/>
<Relationship Id="rId6" Type="http://schemas.openxmlformats.org/officeDocument/2006/relationships/image" Target="../media/image12.jpg"/>
<Relationship Id="rId1" Type="http://schemas.openxmlformats.org/officeDocument/2006/relationships/slideLayout" Target="../slideLayouts/slideLayout54.xml"/>
<Relationship Id="rId2" Type="http://schemas.openxmlformats.org/officeDocument/2006/relationships/image" Target="../media/image5.png"/>
<Relationship Id="rId7" Target="../media/image51.jpg" Type="http://schemas.openxmlformats.org/officeDocument/2006/relationships/image"/>
</Relationships>

</file>

<file path=ppt/slides/_rels/slide55.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505/latest/" TargetMode="External"/>
<Relationship Id="rId5" Type="http://schemas.openxmlformats.org/officeDocument/2006/relationships/hyperlink" Target="http://www.boundless.com/physics/textbooks/boundless-physics-textbook/wave-optics-26/diffraction-175/huygens-principle-636-5593/images/straight-wavefront/?campaign_content=book_624_chapter_26&amp;campaign_term=Physics&amp;utm_campaign=powerpoint&amp;utm_medium=direct&amp;utm_source=boundless" TargetMode="External"/>
<Relationship Id="rId6" Type="http://schemas.openxmlformats.org/officeDocument/2006/relationships/image" Target="../media/image12.jpg"/>
<Relationship Id="rId1" Type="http://schemas.openxmlformats.org/officeDocument/2006/relationships/slideLayout" Target="../slideLayouts/slideLayout55.xml"/>
<Relationship Id="rId2" Type="http://schemas.openxmlformats.org/officeDocument/2006/relationships/image" Target="../media/image5.png"/>
<Relationship Id="rId7" Target="../media/image9.jpg" Type="http://schemas.openxmlformats.org/officeDocument/2006/relationships/image"/>
</Relationships>

</file>

<file path=ppt/slides/_rels/slide56.xml.rels><?xml version="1.0" encoding="UTF-8" standalone="yes"?>
<Relationships xmlns="http://schemas.openxmlformats.org/package/2006/relationships">
<Relationship Id="rId20" Type="http://schemas.openxmlformats.org/officeDocument/2006/relationships/hyperlink" Target="http://creativecommons.org/licenses/by-sa/3.0/" TargetMode="External"/>
<Relationship Id="rId21" Type="http://schemas.openxmlformats.org/officeDocument/2006/relationships/hyperlink" Target="http://en.wikipedia.org/wiki/Lcd" TargetMode="External"/>
<Relationship Id="rId22" Type="http://schemas.openxmlformats.org/officeDocument/2006/relationships/hyperlink" Target="http://creativecommons.org/licenses/by-sa/3.0/" TargetMode="External"/>
<Relationship Id="rId23" Type="http://schemas.openxmlformats.org/officeDocument/2006/relationships/hyperlink" Target="http://en.wikipedia.org/wiki/plane%20wave" TargetMode="External"/>
<Relationship Id="rId24" Type="http://schemas.openxmlformats.org/officeDocument/2006/relationships/hyperlink" Target="http://creativecommons.org/licenses/by-sa/3.0/" TargetMode="External"/>
<Relationship Id="rId25" Type="http://schemas.openxmlformats.org/officeDocument/2006/relationships/hyperlink" Target="http://en.wiktionary.org/wiki/coherent" TargetMode="External"/>
<Relationship Id="rId26" Type="http://schemas.openxmlformats.org/officeDocument/2006/relationships/hyperlink" Target="http://creativecommons.org/licenses/by/3.0/" TargetMode="External"/>
<Relationship Id="rId27" Type="http://schemas.openxmlformats.org/officeDocument/2006/relationships/hyperlink" Target="http://cnx.org/content/m42501/latest/?collection=col11406/1.7" TargetMode="External"/>
<Relationship Id="rId28" Type="http://schemas.openxmlformats.org/officeDocument/2006/relationships/hyperlink" Target="http://creativecommons.org/licenses/by-sa/3.0/" TargetMode="External"/>
<Relationship Id="rId29" Type="http://schemas.openxmlformats.org/officeDocument/2006/relationships/hyperlink" Target="http://en.wikipedia.org/wiki/Interference_(wave_propagation)" TargetMode="External"/>
<Relationship Id="rId1" Type="http://schemas.openxmlformats.org/officeDocument/2006/relationships/slideLayout" Target="../slideLayouts/slideLayout56.xml"/>
<Relationship Id="rId2" Type="http://schemas.openxmlformats.org/officeDocument/2006/relationships/hyperlink" Target="http://creativecommons.org/licenses/by-sa/3.0/" TargetMode="External"/>
<Relationship Id="rId3" Type="http://schemas.openxmlformats.org/officeDocument/2006/relationships/hyperlink" Target="http://en.wiktionary.org/wiki/electromagnetic_radiation" TargetMode="External"/>
<Relationship Id="rId4" Type="http://schemas.openxmlformats.org/officeDocument/2006/relationships/hyperlink" Target="http://creativecommons.org/licenses/by-sa/3.0/" TargetMode="External"/>
<Relationship Id="rId5" Type="http://schemas.openxmlformats.org/officeDocument/2006/relationships/hyperlink" Target="http://en.wiktionary.org/wiki/polarizability" TargetMode="External"/>
<Relationship Id="rId30" Type="http://schemas.openxmlformats.org/officeDocument/2006/relationships/hyperlink" Target="http://creativecommons.org/licenses/by-sa/3.0/" TargetMode="External"/>
<Relationship Id="rId31" Type="http://schemas.openxmlformats.org/officeDocument/2006/relationships/hyperlink" Target="http://cnx.org/content/m42456/latest/?collection=col11406/1.7" TargetMode="External"/>
<Relationship Id="rId32" Type="http://schemas.openxmlformats.org/officeDocument/2006/relationships/hyperlink" Target="http://en.wiktionary.org/wiki/resolution" TargetMode="External"/>
<Relationship Id="rId9" Type="http://schemas.openxmlformats.org/officeDocument/2006/relationships/hyperlink" Target="http://en.wiktionary.org/wiki/diffraction" TargetMode="External"/>
<Relationship Id="rId6" Type="http://schemas.openxmlformats.org/officeDocument/2006/relationships/hyperlink" Target="http://creativecommons.org/licenses/by-sa/3.0/" TargetMode="External"/>
<Relationship Id="rId7" Type="http://schemas.openxmlformats.org/officeDocument/2006/relationships/hyperlink" Target="http://en.wikipedia.org/wiki/Rayleigh_light_scattering" TargetMode="External"/>
<Relationship Id="rId8" Type="http://schemas.openxmlformats.org/officeDocument/2006/relationships/hyperlink" Target="http://creativecommons.org/licenses/by-sa/3.0/" TargetMode="External"/>
<Relationship Id="rId33" Type="http://schemas.openxmlformats.org/officeDocument/2006/relationships/hyperlink" Target="http://creativecommons.org/licenses/by-sa/3.0/" TargetMode="External"/>
<Relationship Id="rId34" Type="http://schemas.openxmlformats.org/officeDocument/2006/relationships/hyperlink" Target="http://en.wiktionary.org/wiki/diffraction" TargetMode="External"/>
<Relationship Id="rId35" Type="http://schemas.openxmlformats.org/officeDocument/2006/relationships/image" Target="../media/image2.png"/>
<Relationship Id="rId36" Type="http://schemas.openxmlformats.org/officeDocument/2006/relationships/image" Target="../media/image5.png"/>
<Relationship Id="rId10" Type="http://schemas.openxmlformats.org/officeDocument/2006/relationships/hyperlink" Target="http://creativecommons.org/licenses/by-sa/3.0/" TargetMode="External"/>
<Relationship Id="rId11" Type="http://schemas.openxmlformats.org/officeDocument/2006/relationships/hyperlink" Target="http://en.wikipedia.org/wiki/Huygens%E2%80%93Fresnel_principle" TargetMode="External"/>
<Relationship Id="rId12" Type="http://schemas.openxmlformats.org/officeDocument/2006/relationships/hyperlink" Target="http://creativecommons.org/licenses/by/3.0/" TargetMode="External"/>
<Relationship Id="rId13" Type="http://schemas.openxmlformats.org/officeDocument/2006/relationships/hyperlink" Target="http://cnx.org/content/m42505/latest/" TargetMode="External"/>
<Relationship Id="rId14" Type="http://schemas.openxmlformats.org/officeDocument/2006/relationships/hyperlink" Target="http://creativecommons.org/licenses/by-sa/3.0/" TargetMode="External"/>
<Relationship Id="rId15" Type="http://schemas.openxmlformats.org/officeDocument/2006/relationships/hyperlink" Target="http://en.wiktionary.org/wiki/nematic" TargetMode="External"/>
<Relationship Id="rId16" Type="http://schemas.openxmlformats.org/officeDocument/2006/relationships/hyperlink" Target="http://creativecommons.org/licenses/by-sa/3.0/" TargetMode="External"/>
<Relationship Id="rId17" Type="http://schemas.openxmlformats.org/officeDocument/2006/relationships/hyperlink" Target="http://en.wiktionary.org/wiki/helical" TargetMode="External"/>
<Relationship Id="rId18" Type="http://schemas.openxmlformats.org/officeDocument/2006/relationships/hyperlink" Target="http://creativecommons.org/licenses/by-sa/3.0/" TargetMode="External"/>
<Relationship Id="rId19" Type="http://schemas.openxmlformats.org/officeDocument/2006/relationships/hyperlink" Target="http://www.boundless.com//physics/definition/lcd" TargetMode="External"/>
</Relationships>

</file>

<file path=ppt/slides/_rels/slide57.xml.rels><?xml version="1.0" encoding="UTF-8" standalone="yes"?>
<Relationships xmlns="http://schemas.openxmlformats.org/package/2006/relationships">
<Relationship Id="rId20" Type="http://schemas.openxmlformats.org/officeDocument/2006/relationships/hyperlink" Target="http://creativecommons.org/licenses/by-sa/3.0/" TargetMode="External"/>
<Relationship Id="rId21" Type="http://schemas.openxmlformats.org/officeDocument/2006/relationships/hyperlink" Target="http://en.wiktionary.org/wiki/dispersion" TargetMode="External"/>
<Relationship Id="rId22" Type="http://schemas.openxmlformats.org/officeDocument/2006/relationships/hyperlink" Target="http://creativecommons.org/licenses/by-sa/3.0/" TargetMode="External"/>
<Relationship Id="rId23" Type="http://schemas.openxmlformats.org/officeDocument/2006/relationships/hyperlink" Target="http://en.wiktionary.org/wiki/reflection" TargetMode="External"/>
<Relationship Id="rId24" Type="http://schemas.openxmlformats.org/officeDocument/2006/relationships/hyperlink" Target="http://creativecommons.org/licenses/by-sa/3.0/" TargetMode="External"/>
<Relationship Id="rId25" Type="http://schemas.openxmlformats.org/officeDocument/2006/relationships/hyperlink" Target="http://www.boundless.com//physics/definition/refraction" TargetMode="External"/>
<Relationship Id="rId26" Type="http://schemas.openxmlformats.org/officeDocument/2006/relationships/hyperlink" Target="http://creativecommons.org/licenses/by-sa/3.0/" TargetMode="External"/>
<Relationship Id="rId27" Type="http://schemas.openxmlformats.org/officeDocument/2006/relationships/hyperlink" Target="http://en.wikipedia.org/wiki/Visible_spectrum" TargetMode="External"/>
<Relationship Id="rId28" Type="http://schemas.openxmlformats.org/officeDocument/2006/relationships/hyperlink" Target="http://creativecommons.org/licenses/by/3.0/" TargetMode="External"/>
<Relationship Id="rId29" Type="http://schemas.openxmlformats.org/officeDocument/2006/relationships/hyperlink" Target="http://cnx.org/content/m42466/latest/" TargetMode="External"/>
<Relationship Id="rId1" Type="http://schemas.openxmlformats.org/officeDocument/2006/relationships/slideLayout" Target="../slideLayouts/slideLayout57.xml"/>
<Relationship Id="rId2" Type="http://schemas.openxmlformats.org/officeDocument/2006/relationships/hyperlink" Target="http://creativecommons.org/licenses/by-sa/3.0/" TargetMode="External"/>
<Relationship Id="rId3" Type="http://schemas.openxmlformats.org/officeDocument/2006/relationships/hyperlink" Target="http://en.wikipedia.org/wiki/Rayleigh_criterion%23Explanation" TargetMode="External"/>
<Relationship Id="rId4" Type="http://schemas.openxmlformats.org/officeDocument/2006/relationships/hyperlink" Target="http://creativecommons.org/licenses/by/3.0/" TargetMode="External"/>
<Relationship Id="rId5" Type="http://schemas.openxmlformats.org/officeDocument/2006/relationships/hyperlink" Target="http://cnx.org/content/m42517/latest/" TargetMode="External"/>
<Relationship Id="rId30" Type="http://schemas.openxmlformats.org/officeDocument/2006/relationships/hyperlink" Target="http://creativecommons.org/licenses/by-sa/3.0/" TargetMode="External"/>
<Relationship Id="rId31" Type="http://schemas.openxmlformats.org/officeDocument/2006/relationships/hyperlink" Target="http://en.wiktionary.org/wiki/incandescence" TargetMode="External"/>
<Relationship Id="rId32" Type="http://schemas.openxmlformats.org/officeDocument/2006/relationships/hyperlink" Target="http://en.wikipedia.org/wiki/Spectrometer" TargetMode="External"/>
<Relationship Id="rId9" Type="http://schemas.openxmlformats.org/officeDocument/2006/relationships/hyperlink" Target="http://www.boundless.com//physics/definition/microscopy" TargetMode="External"/>
<Relationship Id="rId6" Type="http://schemas.openxmlformats.org/officeDocument/2006/relationships/hyperlink" Target="http://creativecommons.org/licenses/by-sa/3.0/" TargetMode="External"/>
<Relationship Id="rId7" Type="http://schemas.openxmlformats.org/officeDocument/2006/relationships/hyperlink" Target="http://en.wiktionary.org/wiki/contrast" TargetMode="External"/>
<Relationship Id="rId8" Type="http://schemas.openxmlformats.org/officeDocument/2006/relationships/hyperlink" Target="http://creativecommons.org/licenses/by-sa/3.0/" TargetMode="External"/>
<Relationship Id="rId33" Type="http://schemas.openxmlformats.org/officeDocument/2006/relationships/hyperlink" Target="http://creativecommons.org/licenses/by-sa/3.0/" TargetMode="External"/>
<Relationship Id="rId34" Type="http://schemas.openxmlformats.org/officeDocument/2006/relationships/hyperlink" Target="http://en.wikipedia.org/wiki/Spectroscopic_analysis" TargetMode="External"/>
<Relationship Id="rId35" Type="http://schemas.openxmlformats.org/officeDocument/2006/relationships/hyperlink" Target="http://creativecommons.org/licenses/by-sa/3.0/" TargetMode="External"/>
<Relationship Id="rId36" Type="http://schemas.openxmlformats.org/officeDocument/2006/relationships/hyperlink" Target="http://www.boundless.com//physics/definition/monochromatic" TargetMode="External"/>
<Relationship Id="rId10" Type="http://schemas.openxmlformats.org/officeDocument/2006/relationships/hyperlink" Target="http://creativecommons.org/licenses/by/3.0/" TargetMode="External"/>
<Relationship Id="rId11" Type="http://schemas.openxmlformats.org/officeDocument/2006/relationships/hyperlink" Target="http://cnx.org/content/m14353/latest/" TargetMode="External"/>
<Relationship Id="rId12" Type="http://schemas.openxmlformats.org/officeDocument/2006/relationships/hyperlink" Target="http://creativecommons.org/licenses/by-sa/3.0/" TargetMode="External"/>
<Relationship Id="rId13" Type="http://schemas.openxmlformats.org/officeDocument/2006/relationships/hyperlink" Target="http://en.wikipedia.org/wiki/Microscopy" TargetMode="External"/>
<Relationship Id="rId14" Type="http://schemas.openxmlformats.org/officeDocument/2006/relationships/hyperlink" Target="http://creativecommons.org/licenses/by-sa/3.0/" TargetMode="External"/>
<Relationship Id="rId15" Type="http://schemas.openxmlformats.org/officeDocument/2006/relationships/hyperlink" Target="http://en.wiktionary.org/wiki/polarization" TargetMode="External"/>
<Relationship Id="rId16" Type="http://schemas.openxmlformats.org/officeDocument/2006/relationships/hyperlink" Target="http://creativecommons.org/licenses/by-sa/3.0/" TargetMode="External"/>
<Relationship Id="rId17" Type="http://schemas.openxmlformats.org/officeDocument/2006/relationships/hyperlink" Target="http://en.wiktionary.org/wiki/index+of+refraction" TargetMode="External"/>
<Relationship Id="rId18" Type="http://schemas.openxmlformats.org/officeDocument/2006/relationships/hyperlink" Target="http://creativecommons.org/licenses/by/3.0/" TargetMode="External"/>
<Relationship Id="rId19" Type="http://schemas.openxmlformats.org/officeDocument/2006/relationships/hyperlink" Target="http://cnx.org/content/m42522/latest/" TargetMode="External"/>
<Relationship Id="rId37" Type="http://schemas.openxmlformats.org/officeDocument/2006/relationships/hyperlink" Target="http://creativecommons.org/licenses/by-sa/3.0/" TargetMode="External"/>
<Relationship Id="rId38" Type="http://schemas.openxmlformats.org/officeDocument/2006/relationships/hyperlink" Target="http://en.wiktionary.org/wiki/lens" TargetMode="External"/>
<Relationship Id="rId39" Type="http://schemas.openxmlformats.org/officeDocument/2006/relationships/image" Target="../media/image2.png"/>
<Relationship Id="rId40" Type="http://schemas.openxmlformats.org/officeDocument/2006/relationships/image" Target="../media/image5.png"/>
</Relationships>

</file>

<file path=ppt/slides/_rels/slide58.xml.rels><?xml version="1.0" encoding="UTF-8" standalone="yes"?>
<Relationships xmlns="http://schemas.openxmlformats.org/package/2006/relationships">
<Relationship Id="rId20" Type="http://schemas.openxmlformats.org/officeDocument/2006/relationships/hyperlink" Target="http://creativecommons.org/licenses/by-sa/3.0/" TargetMode="External"/>
<Relationship Id="rId21" Type="http://schemas.openxmlformats.org/officeDocument/2006/relationships/hyperlink" Target="http://en.wikipedia.org/wiki/incident%20ray" TargetMode="External"/>
<Relationship Id="rId22" Type="http://schemas.openxmlformats.org/officeDocument/2006/relationships/hyperlink" Target="http://creativecommons.org/licenses/by/3.0/" TargetMode="External"/>
<Relationship Id="rId23" Type="http://schemas.openxmlformats.org/officeDocument/2006/relationships/hyperlink" Target="http://cnx.org/content/m42519/latest/" TargetMode="External"/>
<Relationship Id="rId24" Type="http://schemas.openxmlformats.org/officeDocument/2006/relationships/hyperlink" Target="http://creativecommons.org/licenses/by-sa/3.0/" TargetMode="External"/>
<Relationship Id="rId25" Type="http://schemas.openxmlformats.org/officeDocument/2006/relationships/hyperlink" Target="http://en.wikipedia.org/wiki/Thin_film_interference" TargetMode="External"/>
<Relationship Id="rId26" Type="http://schemas.openxmlformats.org/officeDocument/2006/relationships/hyperlink" Target="http://creativecommons.org/licenses/by-sa/3.0/" TargetMode="External"/>
<Relationship Id="rId27" Type="http://schemas.openxmlformats.org/officeDocument/2006/relationships/hyperlink" Target="http://en.wikipedia.org/wiki/Thin_film_interference" TargetMode="External"/>
<Relationship Id="rId28" Type="http://schemas.openxmlformats.org/officeDocument/2006/relationships/hyperlink" Target="http://creativecommons.org/licenses/by/3.0/" TargetMode="External"/>
<Relationship Id="rId29" Type="http://schemas.openxmlformats.org/officeDocument/2006/relationships/hyperlink" Target="http://cnx.org/content/m12910/latest/" TargetMode="External"/>
<Relationship Id="rId1" Type="http://schemas.openxmlformats.org/officeDocument/2006/relationships/slideLayout" Target="../slideLayouts/slideLayout58.xml"/>
<Relationship Id="rId2" Type="http://schemas.openxmlformats.org/officeDocument/2006/relationships/hyperlink" Target="http://creativecommons.org/licenses/by-sa/3.0/" TargetMode="External"/>
<Relationship Id="rId3" Type="http://schemas.openxmlformats.org/officeDocument/2006/relationships/hyperlink" Target="http://en.wiktionary.org/wiki/wavelength" TargetMode="External"/>
<Relationship Id="rId4" Type="http://schemas.openxmlformats.org/officeDocument/2006/relationships/hyperlink" Target="http://creativecommons.org/licenses/by-sa/3.0/" TargetMode="External"/>
<Relationship Id="rId5" Type="http://schemas.openxmlformats.org/officeDocument/2006/relationships/hyperlink" Target="http://en.wikipedia.org/wiki/Newton's_rings" TargetMode="External"/>
<Relationship Id="rId30" Type="http://schemas.openxmlformats.org/officeDocument/2006/relationships/hyperlink" Target="http://creativecommons.org/licenses/by-sa/3.0/" TargetMode="External"/>
<Relationship Id="rId31" Type="http://schemas.openxmlformats.org/officeDocument/2006/relationships/hyperlink" Target="http://en.wiktionary.org/wiki/interferometer" TargetMode="External"/>
<Relationship Id="rId32" Type="http://schemas.openxmlformats.org/officeDocument/2006/relationships/hyperlink" Target="http://en.wiktionary.org/wiki/orthogonal" TargetMode="External"/>
<Relationship Id="rId9" Type="http://schemas.openxmlformats.org/officeDocument/2006/relationships/hyperlink" Target="http://www.boundless.com//physics/definition/land" TargetMode="External"/>
<Relationship Id="rId6" Type="http://schemas.openxmlformats.org/officeDocument/2006/relationships/hyperlink" Target="http://creativecommons.org/licenses/by-sa/3.0/" TargetMode="External"/>
<Relationship Id="rId7" Type="http://schemas.openxmlformats.org/officeDocument/2006/relationships/hyperlink" Target="http://en.wikipedia.org/wiki/binary%20data" TargetMode="External"/>
<Relationship Id="rId8" Type="http://schemas.openxmlformats.org/officeDocument/2006/relationships/hyperlink" Target="http://creativecommons.org/licenses/by-sa/3.0/" TargetMode="External"/>
<Relationship Id="rId33" Type="http://schemas.openxmlformats.org/officeDocument/2006/relationships/hyperlink" Target="http://creativecommons.org/licenses/by-sa/3.0/" TargetMode="External"/>
<Relationship Id="rId34" Type="http://schemas.openxmlformats.org/officeDocument/2006/relationships/hyperlink" Target="http://en.wikipedia.org/wiki/Air-wedge_shearing_interferometer" TargetMode="External"/>
<Relationship Id="rId35" Type="http://schemas.openxmlformats.org/officeDocument/2006/relationships/hyperlink" Target="http://creativecommons.org/licenses/by-sa/3.0/" TargetMode="External"/>
<Relationship Id="rId36" Type="http://schemas.openxmlformats.org/officeDocument/2006/relationships/hyperlink" Target="http://www.boundless.com//physics/definition/destructive-interference" TargetMode="External"/>
<Relationship Id="rId10" Type="http://schemas.openxmlformats.org/officeDocument/2006/relationships/hyperlink" Target="http://creativecommons.org/licenses/by-sa/3.0/" TargetMode="External"/>
<Relationship Id="rId11" Type="http://schemas.openxmlformats.org/officeDocument/2006/relationships/hyperlink" Target="http://www.boundless.com//physics/definition/pit" TargetMode="External"/>
<Relationship Id="rId12" Type="http://schemas.openxmlformats.org/officeDocument/2006/relationships/hyperlink" Target="http://creativecommons.org/licenses/by-sa/3.0/" TargetMode="External"/>
<Relationship Id="rId13" Type="http://schemas.openxmlformats.org/officeDocument/2006/relationships/hyperlink" Target="http://en.wikipedia.org/wiki/CD-ROM" TargetMode="External"/>
<Relationship Id="rId14" Type="http://schemas.openxmlformats.org/officeDocument/2006/relationships/hyperlink" Target="http://creativecommons.org/licenses/by-sa/3.0/" TargetMode="External"/>
<Relationship Id="rId15" Type="http://schemas.openxmlformats.org/officeDocument/2006/relationships/hyperlink" Target="http://en.wikipedia.org/wiki/Optical_disc" TargetMode="External"/>
<Relationship Id="rId16" Type="http://schemas.openxmlformats.org/officeDocument/2006/relationships/hyperlink" Target="http://creativecommons.org/licenses/by-sa/3.0/" TargetMode="External"/>
<Relationship Id="rId17" Type="http://schemas.openxmlformats.org/officeDocument/2006/relationships/hyperlink" Target="http://en.wiktionary.org/wiki/wavelength" TargetMode="External"/>
<Relationship Id="rId18" Type="http://schemas.openxmlformats.org/officeDocument/2006/relationships/hyperlink" Target="http://creativecommons.org/licenses/by-sa/3.0/" TargetMode="External"/>
<Relationship Id="rId19" Type="http://schemas.openxmlformats.org/officeDocument/2006/relationships/hyperlink" Target="http://en.wiktionary.org/wiki/interference" TargetMode="External"/>
<Relationship Id="rId37" Type="http://schemas.openxmlformats.org/officeDocument/2006/relationships/hyperlink" Target="http://creativecommons.org/licenses/by-sa/3.0/" TargetMode="External"/>
<Relationship Id="rId38" Type="http://schemas.openxmlformats.org/officeDocument/2006/relationships/hyperlink" Target="http://www.boundless.com//physics/definition/constructive-interference" TargetMode="External"/>
<Relationship Id="rId39" Type="http://schemas.openxmlformats.org/officeDocument/2006/relationships/image" Target="../media/image2.png"/>
<Relationship Id="rId40" Type="http://schemas.openxmlformats.org/officeDocument/2006/relationships/image" Target="../media/image5.png"/>
</Relationships>

</file>

<file path=ppt/slides/_rels/slide59.xml.rels><?xml version="1.0" encoding="UTF-8" standalone="yes"?>
<Relationships xmlns="http://schemas.openxmlformats.org/package/2006/relationships">
<Relationship Id="rId20" Type="http://schemas.openxmlformats.org/officeDocument/2006/relationships/hyperlink" Target="http://creativecommons.org/licenses/by-sa/3.0/" TargetMode="External"/>
<Relationship Id="rId21" Type="http://schemas.openxmlformats.org/officeDocument/2006/relationships/hyperlink" Target="http://en.wiktionary.org/wiki/diffraction" TargetMode="External"/>
<Relationship Id="rId22" Type="http://schemas.openxmlformats.org/officeDocument/2006/relationships/hyperlink" Target="http://creativecommons.org/licenses/by-sa/3.0/" TargetMode="External"/>
<Relationship Id="rId23" Type="http://schemas.openxmlformats.org/officeDocument/2006/relationships/hyperlink" Target="http://en.wiktionary.org/wiki/iridescence" TargetMode="External"/>
<Relationship Id="rId24" Type="http://schemas.openxmlformats.org/officeDocument/2006/relationships/hyperlink" Target="http://creativecommons.org/licenses/by-sa/3.0/" TargetMode="External"/>
<Relationship Id="rId25" Type="http://schemas.openxmlformats.org/officeDocument/2006/relationships/hyperlink" Target="http://en.wiktionary.org/wiki/interference" TargetMode="External"/>
<Relationship Id="rId26" Type="http://schemas.openxmlformats.org/officeDocument/2006/relationships/hyperlink" Target="http://creativecommons.org/licenses/by/3.0/" TargetMode="External"/>
<Relationship Id="rId27" Type="http://schemas.openxmlformats.org/officeDocument/2006/relationships/hyperlink" Target="http://cnx.org/content/m42512/latest/" TargetMode="External"/>
<Relationship Id="rId28" Type="http://schemas.openxmlformats.org/officeDocument/2006/relationships/hyperlink" Target="http://creativecommons.org/licenses/by-sa/3.0/" TargetMode="External"/>
<Relationship Id="rId29" Type="http://schemas.openxmlformats.org/officeDocument/2006/relationships/hyperlink" Target="http://en.wikipedia.org/wiki/Diffraction%23Diffraction_grating" TargetMode="External"/>
<Relationship Id="rId1" Type="http://schemas.openxmlformats.org/officeDocument/2006/relationships/slideLayout" Target="../slideLayouts/slideLayout59.xml"/>
<Relationship Id="rId2" Type="http://schemas.openxmlformats.org/officeDocument/2006/relationships/hyperlink" Target="http://creativecommons.org/licenses/by-sa/3.0/" TargetMode="External"/>
<Relationship Id="rId3" Type="http://schemas.openxmlformats.org/officeDocument/2006/relationships/hyperlink" Target="http://en.wikipedia.org/wiki/Youngs_double-slit_experiment" TargetMode="External"/>
<Relationship Id="rId4" Type="http://schemas.openxmlformats.org/officeDocument/2006/relationships/hyperlink" Target="http://creativecommons.org/licenses/by/3.0/" TargetMode="External"/>
<Relationship Id="rId5" Type="http://schemas.openxmlformats.org/officeDocument/2006/relationships/hyperlink" Target="http://cnx.org/content/m42508/latest/" TargetMode="External"/>
<Relationship Id="rId30" Type="http://schemas.openxmlformats.org/officeDocument/2006/relationships/hyperlink" Target="http://creativecommons.org/licenses/by-sa/3.0/" TargetMode="External"/>
<Relationship Id="rId31" Type="http://schemas.openxmlformats.org/officeDocument/2006/relationships/hyperlink" Target="http://en.wikipedia.org/wiki/Iridescent" TargetMode="External"/>
<Relationship Id="rId32" Type="http://schemas.openxmlformats.org/officeDocument/2006/relationships/hyperlink" Target="http://en.wikipedia.org/wiki/X-rays" TargetMode="External"/>
<Relationship Id="rId9" Type="http://schemas.openxmlformats.org/officeDocument/2006/relationships/hyperlink" Target="http://en.wiktionary.org/wiki/diffraction" TargetMode="External"/>
<Relationship Id="rId6" Type="http://schemas.openxmlformats.org/officeDocument/2006/relationships/hyperlink" Target="http://creativecommons.org/licenses/by-sa/3.0/" TargetMode="External"/>
<Relationship Id="rId7" Type="http://schemas.openxmlformats.org/officeDocument/2006/relationships/hyperlink" Target="http://www.boundless.com//physics/definition/monochromatic" TargetMode="External"/>
<Relationship Id="rId8" Type="http://schemas.openxmlformats.org/officeDocument/2006/relationships/hyperlink" Target="http://creativecommons.org/licenses/by-sa/3.0/" TargetMode="External"/>
<Relationship Id="rId33" Type="http://schemas.openxmlformats.org/officeDocument/2006/relationships/hyperlink" Target="http://creativecommons.org/licenses/by-sa/3.0/" TargetMode="External"/>
<Relationship Id="rId34" Type="http://schemas.openxmlformats.org/officeDocument/2006/relationships/hyperlink" Target="http://en.wikipedia.org/wiki/X-ray_crystallography" TargetMode="External"/>
<Relationship Id="rId35" Type="http://schemas.openxmlformats.org/officeDocument/2006/relationships/hyperlink" Target="http://creativecommons.org/licenses/by-sa/3.0/" TargetMode="External"/>
<Relationship Id="rId36" Type="http://schemas.openxmlformats.org/officeDocument/2006/relationships/hyperlink" Target="http://en.wikipedia.org/wiki/Diffraction_grating" TargetMode="External"/>
<Relationship Id="rId10" Type="http://schemas.openxmlformats.org/officeDocument/2006/relationships/hyperlink" Target="http://creativecommons.org/licenses/by-sa/3.0/" TargetMode="External"/>
<Relationship Id="rId11" Type="http://schemas.openxmlformats.org/officeDocument/2006/relationships/hyperlink" Target="http://en.wikipedia.org/wiki/Single_slit_diffraction%23Single-slit_diffraction" TargetMode="External"/>
<Relationship Id="rId12" Type="http://schemas.openxmlformats.org/officeDocument/2006/relationships/hyperlink" Target="http://creativecommons.org/licenses/by/3.0/" TargetMode="External"/>
<Relationship Id="rId13" Type="http://schemas.openxmlformats.org/officeDocument/2006/relationships/hyperlink" Target="http://cnx.org/content/m12915/latest/" TargetMode="External"/>
<Relationship Id="rId14" Type="http://schemas.openxmlformats.org/officeDocument/2006/relationships/hyperlink" Target="http://creativecommons.org/licenses/by-sa/3.0/" TargetMode="External"/>
<Relationship Id="rId15" Type="http://schemas.openxmlformats.org/officeDocument/2006/relationships/hyperlink" Target="http://en.wiktionary.org/wiki/oscillate" TargetMode="External"/>
<Relationship Id="rId16" Type="http://schemas.openxmlformats.org/officeDocument/2006/relationships/hyperlink" Target="http://creativecommons.org/licenses/by-sa/3.0/" TargetMode="External"/>
<Relationship Id="rId17" Type="http://schemas.openxmlformats.org/officeDocument/2006/relationships/hyperlink" Target="http://en.wikipedia.org/wiki/Polarization_(waves)" TargetMode="External"/>
<Relationship Id="rId18" Type="http://schemas.openxmlformats.org/officeDocument/2006/relationships/hyperlink" Target="http://creativecommons.org/licenses/by/3.0/" TargetMode="External"/>
<Relationship Id="rId19" Type="http://schemas.openxmlformats.org/officeDocument/2006/relationships/hyperlink" Target="http://cnx.org/content/m42522/latest/" TargetMode="External"/>
<Relationship Id="rId37" Type="http://schemas.openxmlformats.org/officeDocument/2006/relationships/hyperlink" Target="http://creativecommons.org/licenses/by-sa/3.0/" TargetMode="External"/>
<Relationship Id="rId38" Type="http://schemas.openxmlformats.org/officeDocument/2006/relationships/hyperlink" Target="http://en.wikipedia.org/wiki/Diffraction_grating%23Natural_gratings" TargetMode="External"/>
<Relationship Id="rId39" Type="http://schemas.openxmlformats.org/officeDocument/2006/relationships/image" Target="../media/image2.png"/>
<Relationship Id="rId40" Type="http://schemas.openxmlformats.org/officeDocument/2006/relationships/image" Target="../media/image5.png"/>
</Relationships>

</file>

<file path=ppt/slides/_rels/slide6.xml.rels><?xml version="1.0" encoding="UTF-8" standalone="yes"?>
<Relationships xmlns="http://schemas.openxmlformats.org/package/2006/relationships">
<Relationship Id="rId3" Type="http://schemas.openxmlformats.org/officeDocument/2006/relationships/image" Target="../media/image5.png"/>
<Relationship Id="rId4" Type="http://schemas.openxmlformats.org/officeDocument/2006/relationships/image" Target="../media/image2.png"/>
<Relationship Id="rId5" Type="http://schemas.openxmlformats.org/officeDocument/2006/relationships/hyperlink" Target="http://www.boundless.com/physics/textbooks/boundless-physics-textbook/wave-optics-26/diffraction-175/?campaign_content=book_624_chapter_26&amp;campaign_term=Physics&amp;utm_campaign=powerpoint&amp;utm_medium=direct&amp;utm_source=boundless" TargetMode="External"/>
<Relationship Id="rId1" Type="http://schemas.openxmlformats.org/officeDocument/2006/relationships/slideLayout" Target="../slideLayouts/slideLayout6.xml"/>
<Relationship Id="rId2" Type="http://schemas.openxmlformats.org/officeDocument/2006/relationships/image" Target="../media/image11.jpg"/>
<Relationship Id="rId6" Target="../media/image9.jpg" Type="http://schemas.openxmlformats.org/officeDocument/2006/relationships/image"/>
</Relationships>

</file>

<file path=ppt/slides/_rels/slide60.xml.rels><?xml version="1.0" encoding="UTF-8" standalone="yes"?>
<Relationships xmlns="http://schemas.openxmlformats.org/package/2006/relationships">
<Relationship Id="rId20" Type="http://schemas.openxmlformats.org/officeDocument/2006/relationships/hyperlink" Target="http://attribution.license.10" TargetMode="External"/>
<Relationship Id="rId21" Type="http://schemas.openxmlformats.org/officeDocument/2006/relationships/hyperlink" Target="http://attribution.url.10" TargetMode="External"/>
<Relationship Id="rId22" Type="http://schemas.openxmlformats.org/officeDocument/2006/relationships/hyperlink" Target="http://attribution.license.11" TargetMode="External"/>
<Relationship Id="rId23" Type="http://schemas.openxmlformats.org/officeDocument/2006/relationships/hyperlink" Target="http://attribution.url.11" TargetMode="External"/>
<Relationship Id="rId24" Type="http://schemas.openxmlformats.org/officeDocument/2006/relationships/hyperlink" Target="http://attribution.license.12" TargetMode="External"/>
<Relationship Id="rId25" Type="http://schemas.openxmlformats.org/officeDocument/2006/relationships/hyperlink" Target="http://attribution.url.12" TargetMode="External"/>
<Relationship Id="rId26" Type="http://schemas.openxmlformats.org/officeDocument/2006/relationships/hyperlink" Target="http://attribution.license.13" TargetMode="External"/>
<Relationship Id="rId27" Type="http://schemas.openxmlformats.org/officeDocument/2006/relationships/hyperlink" Target="http://attribution.url.13" TargetMode="External"/>
<Relationship Id="rId28" Type="http://schemas.openxmlformats.org/officeDocument/2006/relationships/hyperlink" Target="http://attribution.license.14" TargetMode="External"/>
<Relationship Id="rId29" Type="http://schemas.openxmlformats.org/officeDocument/2006/relationships/hyperlink" Target="http://attribution.url.14" TargetMode="External"/>
<Relationship Id="rId1" Type="http://schemas.openxmlformats.org/officeDocument/2006/relationships/slideLayout" Target="../slideLayouts/slideLayout60.xml"/>
<Relationship Id="rId2" Type="http://schemas.openxmlformats.org/officeDocument/2006/relationships/hyperlink" Target="http://creativecommons.org/licenses/by-sa/3.0/" TargetMode="External"/>
<Relationship Id="rId3" Type="http://schemas.openxmlformats.org/officeDocument/2006/relationships/hyperlink" Target="http://en.wikipedia.org/wiki/X-ray_diffraction" TargetMode="External"/>
<Relationship Id="rId4" Type="http://schemas.openxmlformats.org/officeDocument/2006/relationships/hyperlink" Target="http://creativecommons.org/licenses/by-sa/3.0/" TargetMode="External"/>
<Relationship Id="rId5" Type="http://schemas.openxmlformats.org/officeDocument/2006/relationships/hyperlink" Target="http://en.wiktionary.org/wiki/special_relativity" TargetMode="External"/>
<Relationship Id="rId30" Type="http://schemas.openxmlformats.org/officeDocument/2006/relationships/hyperlink" Target="http://attribution.license.16" TargetMode="External"/>
<Relationship Id="rId31" Type="http://schemas.openxmlformats.org/officeDocument/2006/relationships/hyperlink" Target="http://attribution.url.15" TargetMode="External"/>
<Relationship Id="rId32" Type="http://schemas.openxmlformats.org/officeDocument/2006/relationships/hyperlink" Target="http://attribution.url.16" TargetMode="External"/>
<Relationship Id="rId9" Type="http://schemas.openxmlformats.org/officeDocument/2006/relationships/hyperlink" Target="http://en.wiktionary.org/wiki/superimposed" TargetMode="External"/>
<Relationship Id="rId6" Type="http://schemas.openxmlformats.org/officeDocument/2006/relationships/hyperlink" Target="http://creativecommons.org/licenses/by-sa/3.0/" TargetMode="External"/>
<Relationship Id="rId7" Type="http://schemas.openxmlformats.org/officeDocument/2006/relationships/hyperlink" Target="http://en.wiktionary.org/wiki/interference" TargetMode="External"/>
<Relationship Id="rId8" Type="http://schemas.openxmlformats.org/officeDocument/2006/relationships/hyperlink" Target="http://creativecommons.org/licenses/by-sa/3.0/" TargetMode="External"/>
<Relationship Id="rId33" Type="http://schemas.openxmlformats.org/officeDocument/2006/relationships/hyperlink" Target="http://attribution.license.17" TargetMode="External"/>
<Relationship Id="rId34" Type="http://schemas.openxmlformats.org/officeDocument/2006/relationships/hyperlink" Target="http://attribution.url.17" TargetMode="External"/>
<Relationship Id="rId35" Type="http://schemas.openxmlformats.org/officeDocument/2006/relationships/hyperlink" Target="http://attribution.license.18" TargetMode="External"/>
<Relationship Id="rId36" Type="http://schemas.openxmlformats.org/officeDocument/2006/relationships/hyperlink" Target="http://attribution.url.18" TargetMode="External"/>
<Relationship Id="rId10" Type="http://schemas.openxmlformats.org/officeDocument/2006/relationships/hyperlink" Target="http://creativecommons.org/licenses/by-sa/3.0/" TargetMode="External"/>
<Relationship Id="rId11" Type="http://schemas.openxmlformats.org/officeDocument/2006/relationships/hyperlink" Target="http://en.wikipedia.org/wiki/Interferometry" TargetMode="External"/>
<Relationship Id="rId12" Type="http://schemas.openxmlformats.org/officeDocument/2006/relationships/hyperlink" Target="http://creativecommons.org/licenses/by-sa/3.0/" TargetMode="External"/>
<Relationship Id="rId13" Type="http://schemas.openxmlformats.org/officeDocument/2006/relationships/hyperlink" Target="http://en.wikipedia.org/wiki/Michelson_interferometer" TargetMode="External"/>
<Relationship Id="rId14" Type="http://schemas.openxmlformats.org/officeDocument/2006/relationships/hyperlink" Target="http://attribution.license.7" TargetMode="External"/>
<Relationship Id="rId15" Type="http://schemas.openxmlformats.org/officeDocument/2006/relationships/hyperlink" Target="http://attribution.url.7" TargetMode="External"/>
<Relationship Id="rId16" Type="http://schemas.openxmlformats.org/officeDocument/2006/relationships/hyperlink" Target="http://attribution.license.8" TargetMode="External"/>
<Relationship Id="rId17" Type="http://schemas.openxmlformats.org/officeDocument/2006/relationships/hyperlink" Target="http://attribution.url.8" TargetMode="External"/>
<Relationship Id="rId18" Type="http://schemas.openxmlformats.org/officeDocument/2006/relationships/hyperlink" Target="http://attribution.license.9" TargetMode="External"/>
<Relationship Id="rId19" Type="http://schemas.openxmlformats.org/officeDocument/2006/relationships/hyperlink" Target="http://attribution.url.9" TargetMode="External"/>
<Relationship Id="rId37" Type="http://schemas.openxmlformats.org/officeDocument/2006/relationships/hyperlink" Target="http://attribution.license.19" TargetMode="External"/>
<Relationship Id="rId38" Type="http://schemas.openxmlformats.org/officeDocument/2006/relationships/hyperlink" Target="http://attribution.url.19" TargetMode="External"/>
<Relationship Id="rId39" Type="http://schemas.openxmlformats.org/officeDocument/2006/relationships/image" Target="../media/image2.png"/>
<Relationship Id="rId40" Type="http://schemas.openxmlformats.org/officeDocument/2006/relationships/image" Target="../media/image5.png"/>
</Relationships>

</file>

<file path=ppt/slides/_rels/slide7.xml.rels><?xml version="1.0" encoding="UTF-8" standalone="yes"?>
<Relationships xmlns="http://schemas.openxmlformats.org/package/2006/relationships">
<Relationship Id="rId3" Type="http://schemas.openxmlformats.org/officeDocument/2006/relationships/image" Target="../media/image5.png"/>
<Relationship Id="rId4" Type="http://schemas.openxmlformats.org/officeDocument/2006/relationships/image" Target="../media/image2.png"/>
<Relationship Id="rId5" Type="http://schemas.openxmlformats.org/officeDocument/2006/relationships/hyperlink" Target="http://www.boundless.com/physics/textbooks/boundless-physics-textbook/wave-optics-26/further-topics-176/?campaign_content=book_624_chapter_26&amp;campaign_term=Physics&amp;utm_campaign=powerpoint&amp;utm_medium=direct&amp;utm_source=boundless" TargetMode="External"/>
<Relationship Id="rId1" Type="http://schemas.openxmlformats.org/officeDocument/2006/relationships/slideLayout" Target="../slideLayouts/slideLayout7.xml"/>
<Relationship Id="rId2" Type="http://schemas.openxmlformats.org/officeDocument/2006/relationships/image" Target="../media/image11.jpg"/>
<Relationship Id="rId6" Target="../media/image10.jpg" Type="http://schemas.openxmlformats.org/officeDocument/2006/relationships/image"/>
</Relationships>

</file>

<file path=ppt/slides/_rels/slide8.xml.rels><?xml version="1.0" encoding="UTF-8" standalone="yes"?>
<Relationships xmlns="http://schemas.openxmlformats.org/package/2006/relationships">
<Relationship Id="rId3" Type="http://schemas.openxmlformats.org/officeDocument/2006/relationships/image" Target="../media/image5.png"/>
<Relationship Id="rId4" Type="http://schemas.openxmlformats.org/officeDocument/2006/relationships/image" Target="../media/image2.png"/>
<Relationship Id="rId5" Type="http://schemas.openxmlformats.org/officeDocument/2006/relationships/hyperlink" Target="http://www.boundless.com/physics/textbooks/boundless-physics-textbook/wave-optics-26/applications-of-wave-optics-177/?campaign_content=book_624_chapter_26&amp;campaign_term=Physics&amp;utm_campaign=powerpoint&amp;utm_medium=direct&amp;utm_source=boundless" TargetMode="External"/>
<Relationship Id="rId1" Type="http://schemas.openxmlformats.org/officeDocument/2006/relationships/slideLayout" Target="../slideLayouts/slideLayout8.xml"/>
<Relationship Id="rId2" Type="http://schemas.openxmlformats.org/officeDocument/2006/relationships/image" Target="../media/image11.jpg"/>
</Relationships>

</file>

<file path=ppt/slides/_rels/slide9.xml.rels><?xml version="1.0" encoding="UTF-8" standalone="yes"?>
<Relationships xmlns="http://schemas.openxmlformats.org/package/2006/relationships">
<Relationship Id="rId1" Type="http://schemas.openxmlformats.org/officeDocument/2006/relationships/slideLayout" Target="../slideLayouts/slideLayout9.xml"/>
<Relationship Id="rId2" Type="http://schemas.openxmlformats.org/officeDocument/2006/relationships/image" Target="../media/image2.png"/>
<Relationship Id="rId3" Type="http://schemas.openxmlformats.org/officeDocument/2006/relationships/image" Target="../media/image5.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19200" y="4800600"/>
            <a:ext cx="3581400" cy="381000"/>
          </a:xfrm>
        </p:spPr>
        <p:txBody>
          <a:bodyPr/>
          <a:lstStyle/>
          <a:p>
            <a:r>
              <a:rPr lang="en-US" dirty="0" smtClean="0"/>
              <a:t>Boundless Lecture Slides</a:t>
            </a:r>
            <a:endParaRPr lang="en-US" dirty="0"/>
          </a:p>
        </p:txBody>
      </p:sp>
      <p:sp>
        <p:nvSpPr>
          <p:cNvPr id="4" name="Rectangle 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5"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 name="Rectangle 8"/>
          <p:cNvSpPr>
            <a:spLocks/>
          </p:cNvSpPr>
          <p:nvPr/>
        </p:nvSpPr>
        <p:spPr bwMode="auto">
          <a:xfrm>
            <a:off x="4572000" y="6578600"/>
            <a:ext cx="3708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7"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9"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 name="Rectangle 8"/>
          <p:cNvSpPr>
            <a:spLocks/>
          </p:cNvSpPr>
          <p:nvPr/>
        </p:nvSpPr>
        <p:spPr bwMode="auto">
          <a:xfrm>
            <a:off x="304800" y="65532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l"/>
            <a:r>
              <a:rPr lang="en-US" sz="1200" dirty="0" smtClean="0">
                <a:solidFill>
                  <a:srgbClr val="828282"/>
                </a:solidFill>
                <a:latin typeface="Arial" charset="0"/>
                <a:ea typeface="ＭＳ Ｐゴシック" charset="0"/>
                <a:sym typeface="Helvetica Neue" charset="0"/>
              </a:rPr>
              <a:t>Available on the Boundless Teaching Platform</a:t>
            </a:r>
            <a:endParaRPr lang="en-US" sz="1200" dirty="0">
              <a:solidFill>
                <a:srgbClr val="828282"/>
              </a:solidFill>
              <a:latin typeface="Arial" charset="0"/>
              <a:ea typeface="ＭＳ Ｐゴシック" charset="0"/>
              <a:sym typeface="Helvetica Neue" charset="0"/>
            </a:endParaRPr>
          </a:p>
        </p:txBody>
      </p:sp>
      <p:pic>
        <p:nvPicPr>
          <p:cNvPr id="1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5106988"/>
            <a:ext cx="4648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425312893"/>
      </p:ext>
    </p:extLst>
  </p:cSld>
  <p:clrMapOvr>
    <a:masterClrMapping/>
  </p:clrMapOvr>
  <p:transition xmlns:p14="http://schemas.microsoft.com/office/powerpoint/2010/mai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Key terms</a:t>
            </a:r>
            <a:endParaRPr lang="en-US" dirty="0"/>
          </a:p>
        </p:txBody>
      </p:sp>
      <p:sp>
        <p:nvSpPr>
          <p:cNvPr id="10" name="Text Placeholder 9"/>
          <p:cNvSpPr>
            <a:spLocks noGrp="1"/>
          </p:cNvSpPr>
          <p:nvPr>
            <p:ph type="body" sz="quarter" idx="10"/>
          </p:nvPr>
        </p:nvSpPr>
        <p:spPr/>
        <p:txBody>
          <a:bodyPr/>
          <a:lstStyle/>
          <a:p>
            <a:r>
              <a:rPr lang="en-US" sz="1200" dirty="0" smtClean="0"/>
              <a:t/>
            </a:r>
            <a:r>
              <a:rPr lang="en-US" sz="1200" dirty="0" smtClean="0"/>
              <a:t>binary data</a:t>
            </a:r>
            <a:r>
              <a:rPr lang="en-US" sz="1200" dirty="0" smtClean="0"/>
              <a:t> </a:t>
            </a:r>
            <a:r>
              <a:rPr lang="en-US" sz="1200" dirty="0" smtClean="0">
                <a:solidFill>
                  <a:schemeClr val="bg2"/>
                </a:solidFill>
              </a:rPr>
              <a:t>Data which can take on only two possible values, traditionally termed 0 and 1.</a:t>
            </a:r>
          </a:p>
          <a:p>
            <a:r>
              <a:rPr lang="en-US" sz="1200" dirty="0" smtClean="0"/>
              <a:t/>
            </a:r>
            <a:r>
              <a:rPr lang="en-US" sz="1200" dirty="0" smtClean="0"/>
              <a:t>coherent</a:t>
            </a:r>
            <a:r>
              <a:rPr lang="en-US" sz="1200" dirty="0" smtClean="0"/>
              <a:t> </a:t>
            </a:r>
            <a:r>
              <a:rPr lang="en-US" sz="1200" dirty="0" smtClean="0">
                <a:solidFill>
                  <a:schemeClr val="bg2"/>
                </a:solidFill>
              </a:rPr>
              <a:t>Of waves having the same direction, wavelength and phase, as light in a laser.</a:t>
            </a:r>
          </a:p>
          <a:p>
            <a:r>
              <a:rPr lang="en-US" sz="1200" dirty="0" smtClean="0"/>
              <a:t/>
            </a:r>
            <a:r>
              <a:rPr lang="en-US" sz="1200" dirty="0" smtClean="0"/>
              <a:t>constructive interference</a:t>
            </a:r>
            <a:r>
              <a:rPr lang="en-US" sz="1200" dirty="0" smtClean="0"/>
              <a:t> </a:t>
            </a:r>
            <a:r>
              <a:rPr lang="en-US" sz="1200" dirty="0">
                <a:solidFill>
                  <a:schemeClr val="bg2"/>
                </a:solidFill>
              </a:rPr>
              <a:t>Occurs when waves interfere with each other crest to crest and the waves are exactly in phase with each other.</a:t>
            </a:r>
          </a:p>
          <a:p>
            <a:r>
              <a:rPr lang="en-US" sz="1200" dirty="0"/>
              <a:t/>
            </a:r>
            <a:r>
              <a:rPr lang="en-US" sz="1200" dirty="0"/>
              <a:t>contrast</a:t>
            </a:r>
            <a:r>
              <a:rPr lang="en-US" sz="1200" dirty="0"/>
              <a:t> </a:t>
            </a:r>
            <a:r>
              <a:rPr lang="en-US" sz="1200" dirty="0">
                <a:solidFill>
                  <a:schemeClr val="bg2"/>
                </a:solidFill>
              </a:rPr>
              <a:t>A difference in lightness, brightness and/or hue between two colors that makes them more or less distinguishable</a:t>
            </a:r>
          </a:p>
          <a:p>
            <a:r>
              <a:rPr lang="en-US" sz="1200" dirty="0"/>
              <a:t/>
            </a:r>
            <a:r>
              <a:rPr lang="en-US" sz="1200" dirty="0"/>
              <a:t>destructive interference</a:t>
            </a:r>
            <a:r>
              <a:rPr lang="en-US" sz="1200" dirty="0"/>
              <a:t> </a:t>
            </a:r>
            <a:r>
              <a:rPr lang="en-US" sz="1200" dirty="0">
                <a:solidFill>
                  <a:schemeClr val="bg2"/>
                </a:solidFill>
              </a:rPr>
              <a:t>Occurs when waves interfere with each other crest to trough (peak to valley) and are exactly out of phase with each other.</a:t>
            </a:r>
          </a:p>
          <a:p>
            <a:r>
              <a:rPr lang="en-US" sz="1200" dirty="0"/>
              <a:t/>
            </a:r>
            <a:r>
              <a:rPr lang="en-US" sz="1200" dirty="0"/>
              <a:t>diffraction</a:t>
            </a:r>
            <a:r>
              <a:rPr lang="en-US" sz="1200" dirty="0"/>
              <a:t> </a:t>
            </a:r>
            <a:r>
              <a:rPr lang="en-US" sz="1200" dirty="0">
                <a:solidFill>
                  <a:schemeClr val="bg2"/>
                </a:solidFill>
              </a:rPr>
              <a:t>The bending of a wave around the edges of an opening or an obstacle.</a:t>
            </a:r>
          </a:p>
          <a:p>
            <a:r>
              <a:rPr lang="en-US" sz="1200" dirty="0"/>
              <a:t/>
            </a:r>
            <a:r>
              <a:rPr lang="en-US" sz="1200" dirty="0"/>
              <a:t>diffraction</a:t>
            </a:r>
            <a:r>
              <a:rPr lang="en-US" sz="1200" dirty="0"/>
              <a:t> </a:t>
            </a:r>
            <a:r>
              <a:rPr lang="en-US" sz="1200" dirty="0">
                <a:solidFill>
                  <a:schemeClr val="bg2"/>
                </a:solidFill>
              </a:rPr>
              <a:t>The bending of a wave around the edges of an opening or an obstacle.</a:t>
            </a:r>
          </a:p>
          <a:p>
            <a:r>
              <a:rPr lang="en-US" sz="1200" dirty="0"/>
              <a:t/>
            </a:r>
            <a:r>
              <a:rPr lang="en-US" sz="1200" dirty="0"/>
              <a:t>diffraction</a:t>
            </a:r>
            <a:r>
              <a:rPr lang="en-US" sz="1200" dirty="0"/>
              <a:t> </a:t>
            </a:r>
            <a:r>
              <a:rPr lang="en-US" sz="1200" dirty="0">
                <a:solidFill>
                  <a:schemeClr val="bg2"/>
                </a:solidFill>
              </a:rPr>
              <a:t>The bending of a wave around the edges of an opening or an obstacle.</a:t>
            </a:r>
          </a:p>
          <a:p>
            <a:r>
              <a:rPr lang="en-US" sz="1200" dirty="0"/>
              <a:t/>
            </a:r>
            <a:r>
              <a:rPr lang="en-US" sz="1200" dirty="0"/>
              <a:t>diffraction</a:t>
            </a:r>
            <a:r>
              <a:rPr lang="en-US" sz="1200" dirty="0"/>
              <a:t> </a:t>
            </a:r>
            <a:r>
              <a:rPr lang="en-US" sz="1200" dirty="0">
                <a:solidFill>
                  <a:schemeClr val="bg2"/>
                </a:solidFill>
              </a:rPr>
              <a:t>The bending of a wave around the edges of an opening or an obstacle.</a:t>
            </a:r>
          </a:p>
          <a:p>
            <a:r>
              <a:rPr lang="en-US" sz="1200" dirty="0"/>
              <a:t/>
            </a:r>
            <a:r>
              <a:rPr lang="en-US" sz="1200" dirty="0"/>
              <a:t>dispersion</a:t>
            </a:r>
            <a:r>
              <a:rPr lang="en-US" sz="1200" dirty="0"/>
              <a:t> </a:t>
            </a:r>
            <a:r>
              <a:rPr lang="en-US" sz="1200" dirty="0">
                <a:solidFill>
                  <a:schemeClr val="bg2"/>
                </a:solidFill>
              </a:rPr>
              <a:t>The separation of visible light by refraction or diffraction.</a:t>
            </a:r>
          </a:p>
          <a:p>
            <a:r>
              <a:rPr lang="en-US" sz="1200" dirty="0"/>
              <a:t/>
            </a:r>
            <a:r>
              <a:rPr lang="en-US" sz="1200" dirty="0"/>
              <a:t>electromagnetic radiation</a:t>
            </a:r>
            <a:r>
              <a:rPr lang="en-US" sz="1200" dirty="0"/>
              <a:t> </a:t>
            </a:r>
            <a:r>
              <a:rPr lang="en-US" sz="1200" dirty="0">
                <a:solidFill>
                  <a:schemeClr val="bg2"/>
                </a:solidFill>
              </a:rPr>
              <a:t>radiation (quantized as photons) consisting of oscillating electric and magnetic fields oriented perpendicularly to each other, moving through space</a:t>
            </a:r>
          </a:p>
          <a:p>
            <a:r>
              <a:rPr lang="en-US" sz="1200" dirty="0"/>
              <a:t/>
            </a:r>
            <a:r>
              <a:rPr lang="en-US" sz="1200" dirty="0"/>
              <a:t>helical</a:t>
            </a:r>
            <a:r>
              <a:rPr lang="en-US" sz="1200" dirty="0"/>
              <a:t> </a:t>
            </a:r>
            <a:r>
              <a:rPr lang="en-US" sz="1200" dirty="0" smtClean="0">
                <a:solidFill>
                  <a:schemeClr val="bg2"/>
                </a:solidFill>
              </a:rPr>
              <a:t>In the shape of a helix, twist.</a:t>
            </a:r>
            <a:endParaRPr lang="en-US" sz="1200" dirty="0">
              <a:solidFill>
                <a:schemeClr val="bg2"/>
              </a:solidFill>
            </a:endParaRPr>
          </a:p>
        </p:txBody>
      </p:sp>
      <p:sp>
        <p:nvSpPr>
          <p:cNvPr id="3"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5"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 name="Line 6"/>
          <p:cNvSpPr>
            <a:spLocks noChangeShapeType="1"/>
          </p:cNvSpPr>
          <p:nvPr/>
        </p:nvSpPr>
        <p:spPr bwMode="auto">
          <a:xfrm>
            <a:off x="228600" y="914400"/>
            <a:ext cx="8694737" cy="0"/>
          </a:xfrm>
          <a:prstGeom prst="line">
            <a:avLst/>
          </a:prstGeom>
          <a:noFill/>
          <a:ln w="12700" cap="flat">
            <a:solidFill>
              <a:srgbClr val="B2B2B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 name="Rectangle 1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 Optics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Tree>
    <p:extLst>
      <p:ext uri="{BB962C8B-B14F-4D97-AF65-F5344CB8AC3E}">
        <p14:creationId xmlns:p14="http://schemas.microsoft.com/office/powerpoint/2010/main" val="1732068689"/>
      </p:ext>
    </p:extLst>
  </p:cSld>
  <p:clrMapOvr>
    <a:masterClrMapping/>
  </p:clrMapOvr>
  <p:transition xmlns:p14="http://schemas.microsoft.com/office/powerpoint/2010/mai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lstStyle/>
          <a:p>
            <a:r>
              <a:rPr lang="en-US" sz="1200" dirty="0" smtClean="0"/>
              <a:t/>
            </a:r>
            <a:r>
              <a:rPr lang="en-US" sz="1200" dirty="0" smtClean="0"/>
              <a:t>incandescence</a:t>
            </a:r>
            <a:r>
              <a:rPr lang="en-US" sz="1200" dirty="0" smtClean="0"/>
              <a:t> </a:t>
            </a:r>
            <a:r>
              <a:rPr lang="en-US" sz="1200" dirty="0" smtClean="0">
                <a:solidFill>
                  <a:schemeClr val="bg2"/>
                </a:solidFill>
              </a:rPr>
              <a:t>Incandescence is the emission of light (visible electromagnetic radiation) from a hot body as a result of its temperature.</a:t>
            </a:r>
          </a:p>
          <a:p>
            <a:r>
              <a:rPr lang="en-US" sz="1200" dirty="0"/>
              <a:t/>
            </a:r>
            <a:r>
              <a:rPr lang="en-US" sz="1200" dirty="0"/>
              <a:t>incident ray</a:t>
            </a:r>
            <a:r>
              <a:rPr lang="en-US" sz="1200" dirty="0"/>
              <a:t> </a:t>
            </a:r>
            <a:r>
              <a:rPr lang="en-US" sz="1200" dirty="0">
                <a:solidFill>
                  <a:schemeClr val="bg2"/>
                </a:solidFill>
              </a:rPr>
              <a:t>The ray of light that strikes the surface.</a:t>
            </a:r>
          </a:p>
          <a:p>
            <a:r>
              <a:rPr lang="en-US" sz="1200" dirty="0"/>
              <a:t/>
            </a:r>
            <a:r>
              <a:rPr lang="en-US" sz="1200" dirty="0"/>
              <a:t>index of refraction</a:t>
            </a:r>
            <a:r>
              <a:rPr lang="en-US" sz="1200" dirty="0"/>
              <a:t> </a:t>
            </a:r>
            <a:r>
              <a:rPr lang="en-US" sz="1200" dirty="0">
                <a:solidFill>
                  <a:schemeClr val="bg2"/>
                </a:solidFill>
              </a:rPr>
              <a:t>For a material, the ratio of the speed of light in vacuum to that in the material.</a:t>
            </a:r>
          </a:p>
          <a:p>
            <a:r>
              <a:rPr lang="en-US" sz="1200" dirty="0"/>
              <a:t/>
            </a:r>
            <a:r>
              <a:rPr lang="en-US" sz="1200" dirty="0"/>
              <a:t>interference</a:t>
            </a:r>
            <a:r>
              <a:rPr lang="en-US" sz="1200" dirty="0"/>
              <a:t> </a:t>
            </a:r>
            <a:r>
              <a:rPr lang="en-US" sz="1200" dirty="0">
                <a:solidFill>
                  <a:schemeClr val="bg2"/>
                </a:solidFill>
              </a:rPr>
              <a:t>An effect caused by the superposition of two systems of waves, such as a distortion on a broadcast signal due to atmospheric or other effects.</a:t>
            </a:r>
          </a:p>
          <a:p>
            <a:r>
              <a:rPr lang="en-US" sz="1200" dirty="0"/>
              <a:t/>
            </a:r>
            <a:r>
              <a:rPr lang="en-US" sz="1200" dirty="0"/>
              <a:t>interference</a:t>
            </a:r>
            <a:r>
              <a:rPr lang="en-US" sz="1200" dirty="0"/>
              <a:t> </a:t>
            </a:r>
            <a:r>
              <a:rPr lang="en-US" sz="1200" dirty="0">
                <a:solidFill>
                  <a:schemeClr val="bg2"/>
                </a:solidFill>
              </a:rPr>
              <a:t>An effect caused by the superposition of two systems of waves, such as a distortion on a broadcast signal due to atmospheric or other effects.</a:t>
            </a:r>
          </a:p>
          <a:p>
            <a:r>
              <a:rPr lang="en-US" sz="1200" dirty="0"/>
              <a:t/>
            </a:r>
            <a:r>
              <a:rPr lang="en-US" sz="1200" dirty="0"/>
              <a:t>interference</a:t>
            </a:r>
            <a:r>
              <a:rPr lang="en-US" sz="1200" dirty="0"/>
              <a:t> </a:t>
            </a:r>
            <a:r>
              <a:rPr lang="en-US" sz="1200" dirty="0">
                <a:solidFill>
                  <a:schemeClr val="bg2"/>
                </a:solidFill>
              </a:rPr>
              <a:t>An effect caused by the superposition of two systems of waves, such as a distortion on a broadcast signal due to atmospheric or other effects.</a:t>
            </a:r>
          </a:p>
          <a:p>
            <a:r>
              <a:rPr lang="en-US" sz="1200" dirty="0"/>
              <a:t/>
            </a:r>
            <a:r>
              <a:rPr lang="en-US" sz="1200" dirty="0"/>
              <a:t>interferometer</a:t>
            </a:r>
            <a:r>
              <a:rPr lang="en-US" sz="1200" dirty="0"/>
              <a:t> </a:t>
            </a:r>
            <a:r>
              <a:rPr lang="en-US" sz="1200" dirty="0">
                <a:solidFill>
                  <a:schemeClr val="bg2"/>
                </a:solidFill>
              </a:rPr>
              <a:t>Any of several instruments that use the interference of waves to determine wavelengths and wave velocities, determine refractive indices, and measure small distances, temperature changes, stresses, and many other useful measurements.</a:t>
            </a:r>
          </a:p>
          <a:p>
            <a:r>
              <a:rPr lang="en-US" sz="1200" dirty="0"/>
              <a:t/>
            </a:r>
            <a:r>
              <a:rPr lang="en-US" sz="1200" dirty="0"/>
              <a:t>iridescence</a:t>
            </a:r>
            <a:r>
              <a:rPr lang="en-US" sz="1200" dirty="0"/>
              <a:t> </a:t>
            </a:r>
            <a:r>
              <a:rPr lang="en-US" sz="1200" dirty="0">
                <a:solidFill>
                  <a:schemeClr val="bg2"/>
                </a:solidFill>
              </a:rPr>
              <a:t>The condition or state of being iridescent; exhibition of colors like those of the rainbow; a prismatic play of color.</a:t>
            </a:r>
          </a:p>
          <a:p>
            <a:r>
              <a:rPr lang="en-US" sz="1200" dirty="0"/>
              <a:t/>
            </a:r>
            <a:r>
              <a:rPr lang="en-US" sz="1200" dirty="0"/>
              <a:t>land</a:t>
            </a:r>
            <a:r>
              <a:rPr lang="en-US" sz="1200" dirty="0"/>
              <a:t> </a:t>
            </a:r>
            <a:r>
              <a:rPr lang="en-US" sz="1200" dirty="0">
                <a:solidFill>
                  <a:schemeClr val="bg2"/>
                </a:solidFill>
              </a:rPr>
              <a:t>A flat area on an optical disc that reflects light when illuminated.</a:t>
            </a:r>
          </a:p>
          <a:p>
            <a:r>
              <a:rPr lang="en-US" sz="1200" dirty="0"/>
              <a:t/>
            </a:r>
            <a:r>
              <a:rPr lang="en-US" sz="1200" dirty="0"/>
              <a:t>LCD</a:t>
            </a:r>
            <a:r>
              <a:rPr lang="en-US" sz="1200" dirty="0"/>
              <a:t> </a:t>
            </a:r>
            <a:r>
              <a:rPr lang="en-US" sz="1200" dirty="0">
                <a:solidFill>
                  <a:schemeClr val="bg2"/>
                </a:solidFill>
              </a:rPr>
              <a:t>a liquid crystal display.</a:t>
            </a:r>
          </a:p>
          <a:p>
            <a:r>
              <a:rPr lang="en-US" sz="1200" dirty="0"/>
              <a:t/>
            </a:r>
            <a:r>
              <a:rPr lang="en-US" sz="1200" dirty="0"/>
              <a:t>lens</a:t>
            </a:r>
            <a:r>
              <a:rPr lang="en-US" sz="1200" dirty="0"/>
              <a:t> </a:t>
            </a:r>
            <a:r>
              <a:rPr lang="en-US" sz="1200" dirty="0">
                <a:solidFill>
                  <a:schemeClr val="bg2"/>
                </a:solidFill>
              </a:rPr>
              <a:t>an object, usually made of glass, that focuses or defocuses the light that passes through it</a:t>
            </a:r>
          </a:p>
          <a:p>
            <a:r>
              <a:rPr lang="en-US" sz="1200" dirty="0"/>
              <a:t/>
            </a:r>
            <a:r>
              <a:rPr lang="en-US" sz="1200" dirty="0"/>
              <a:t>microscopy</a:t>
            </a:r>
            <a:r>
              <a:rPr lang="en-US" sz="1200" dirty="0"/>
              <a:t> </a:t>
            </a:r>
            <a:r>
              <a:rPr lang="en-US" sz="1200" dirty="0" smtClean="0">
                <a:solidFill>
                  <a:schemeClr val="bg2"/>
                </a:solidFill>
              </a:rPr>
              <a:t>using microscopes to view objects that cannot be seen with the naked eye</a:t>
            </a:r>
            <a:endParaRPr lang="en-US" sz="1200" dirty="0" smtClean="0">
              <a:solidFill>
                <a:schemeClr val="bg2"/>
              </a:solidFill>
            </a:endParaRPr>
          </a:p>
        </p:txBody>
      </p:sp>
      <p:sp>
        <p:nvSpPr>
          <p:cNvPr id="3"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5"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Rectangle 1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2"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 Optics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Tree>
    <p:extLst>
      <p:ext uri="{BB962C8B-B14F-4D97-AF65-F5344CB8AC3E}">
        <p14:creationId xmlns:p14="http://schemas.microsoft.com/office/powerpoint/2010/main" val="1826592692"/>
      </p:ext>
    </p:extLst>
  </p:cSld>
  <p:clrMapOvr>
    <a:masterClrMapping/>
  </p:clrMapOvr>
  <p:transition xmlns:p14="http://schemas.microsoft.com/office/powerpoint/2010/mai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lstStyle/>
          <a:p>
            <a:r>
              <a:rPr lang="en-US" sz="1200" dirty="0" smtClean="0"/>
              <a:t/>
            </a:r>
            <a:r>
              <a:rPr lang="en-US" sz="1200" dirty="0" smtClean="0"/>
              <a:t>monochromatic</a:t>
            </a:r>
            <a:r>
              <a:rPr lang="en-US" sz="1200" dirty="0" smtClean="0"/>
              <a:t> </a:t>
            </a:r>
            <a:r>
              <a:rPr lang="en-US" sz="1200" dirty="0" smtClean="0">
                <a:solidFill>
                  <a:schemeClr val="bg2"/>
                </a:solidFill>
              </a:rPr>
              <a:t>Describes a beam of light with a single wavelength (i.e., of one specific color or frequency).</a:t>
            </a:r>
          </a:p>
          <a:p>
            <a:r>
              <a:rPr lang="en-US" sz="1200" dirty="0"/>
              <a:t/>
            </a:r>
            <a:r>
              <a:rPr lang="en-US" sz="1200" dirty="0"/>
              <a:t>monochromatic</a:t>
            </a:r>
            <a:r>
              <a:rPr lang="en-US" sz="1200" dirty="0"/>
              <a:t> </a:t>
            </a:r>
            <a:r>
              <a:rPr lang="en-US" sz="1200" dirty="0">
                <a:solidFill>
                  <a:schemeClr val="bg2"/>
                </a:solidFill>
              </a:rPr>
              <a:t>Describes a beam of light with a single wavelength (i.e., of one specific color or frequency).</a:t>
            </a:r>
          </a:p>
          <a:p>
            <a:r>
              <a:rPr lang="en-US" sz="1200" dirty="0"/>
              <a:t/>
            </a:r>
            <a:r>
              <a:rPr lang="en-US" sz="1200" dirty="0"/>
              <a:t>nematic</a:t>
            </a:r>
            <a:r>
              <a:rPr lang="en-US" sz="1200" dirty="0"/>
              <a:t> </a:t>
            </a:r>
            <a:r>
              <a:rPr lang="en-US" sz="1200" dirty="0">
                <a:solidFill>
                  <a:schemeClr val="bg2"/>
                </a:solidFill>
              </a:rPr>
              <a:t>Describing the structure of some liquid crystals whose molecules align in loose parallel lines.</a:t>
            </a:r>
          </a:p>
          <a:p>
            <a:r>
              <a:rPr lang="en-US" sz="1200" dirty="0"/>
              <a:t/>
            </a:r>
            <a:r>
              <a:rPr lang="en-US" sz="1200" dirty="0"/>
              <a:t>orthogonal</a:t>
            </a:r>
            <a:r>
              <a:rPr lang="en-US" sz="1200" dirty="0"/>
              <a:t> </a:t>
            </a:r>
            <a:r>
              <a:rPr lang="en-US" sz="1200" dirty="0">
                <a:solidFill>
                  <a:schemeClr val="bg2"/>
                </a:solidFill>
              </a:rPr>
              <a:t>Of two objects, at right angles; perpendicular to each other.</a:t>
            </a:r>
          </a:p>
          <a:p>
            <a:r>
              <a:rPr lang="en-US" sz="1200" dirty="0"/>
              <a:t/>
            </a:r>
            <a:r>
              <a:rPr lang="en-US" sz="1200" dirty="0"/>
              <a:t>oscillate</a:t>
            </a:r>
            <a:r>
              <a:rPr lang="en-US" sz="1200" dirty="0"/>
              <a:t> </a:t>
            </a:r>
            <a:r>
              <a:rPr lang="en-US" sz="1200" dirty="0">
                <a:solidFill>
                  <a:schemeClr val="bg2"/>
                </a:solidFill>
              </a:rPr>
              <a:t>To swing back and forth, especially if with a regular rhythm.</a:t>
            </a:r>
          </a:p>
          <a:p>
            <a:r>
              <a:rPr lang="en-US" sz="1200" dirty="0"/>
              <a:t/>
            </a:r>
            <a:r>
              <a:rPr lang="en-US" sz="1200" dirty="0"/>
              <a:t>pit</a:t>
            </a:r>
            <a:r>
              <a:rPr lang="en-US" sz="1200" dirty="0"/>
              <a:t> </a:t>
            </a:r>
            <a:r>
              <a:rPr lang="en-US" sz="1200" dirty="0">
                <a:solidFill>
                  <a:schemeClr val="bg2"/>
                </a:solidFill>
              </a:rPr>
              <a:t>An imprint on an optical disc that scatters light when illuminated.</a:t>
            </a:r>
          </a:p>
          <a:p>
            <a:r>
              <a:rPr lang="en-US" sz="1200" dirty="0"/>
              <a:t/>
            </a:r>
            <a:r>
              <a:rPr lang="en-US" sz="1200" dirty="0"/>
              <a:t>plane wave</a:t>
            </a:r>
            <a:r>
              <a:rPr lang="en-US" sz="1200" dirty="0"/>
              <a:t> </a:t>
            </a:r>
            <a:r>
              <a:rPr lang="en-US" sz="1200" dirty="0">
                <a:solidFill>
                  <a:schemeClr val="bg2"/>
                </a:solidFill>
              </a:rPr>
              <a:t>A constant-frequency wave whose wavefronts (surfaces of constant phase) are infinite parallel planes of constant peak-to-peak amplitude normal to the phase velocity vector.</a:t>
            </a:r>
          </a:p>
          <a:p>
            <a:r>
              <a:rPr lang="en-US" sz="1200" dirty="0"/>
              <a:t/>
            </a:r>
            <a:r>
              <a:rPr lang="en-US" sz="1200" dirty="0"/>
              <a:t>polarizability</a:t>
            </a:r>
            <a:r>
              <a:rPr lang="en-US" sz="1200" dirty="0"/>
              <a:t> </a:t>
            </a:r>
            <a:r>
              <a:rPr lang="en-US" sz="1200" dirty="0">
                <a:solidFill>
                  <a:schemeClr val="bg2"/>
                </a:solidFill>
              </a:rPr>
              <a:t>The relative tendency of a system of electric charges to become polarized in the presence of an external electric field</a:t>
            </a:r>
          </a:p>
          <a:p>
            <a:r>
              <a:rPr lang="en-US" sz="1200" dirty="0"/>
              <a:t/>
            </a:r>
            <a:r>
              <a:rPr lang="en-US" sz="1200" dirty="0"/>
              <a:t>polarization</a:t>
            </a:r>
            <a:r>
              <a:rPr lang="en-US" sz="1200" dirty="0"/>
              <a:t> </a:t>
            </a:r>
            <a:r>
              <a:rPr lang="en-US" sz="1200" dirty="0">
                <a:solidFill>
                  <a:schemeClr val="bg2"/>
                </a:solidFill>
              </a:rPr>
              <a:t>The production of polarized light; the direction in which the electric field of an electromagnetic wave points.</a:t>
            </a:r>
          </a:p>
          <a:p>
            <a:r>
              <a:rPr lang="en-US" sz="1200" dirty="0"/>
              <a:t/>
            </a:r>
            <a:r>
              <a:rPr lang="en-US" sz="1200" dirty="0"/>
              <a:t>reflection</a:t>
            </a:r>
            <a:r>
              <a:rPr lang="en-US" sz="1200" dirty="0"/>
              <a:t> </a:t>
            </a:r>
            <a:r>
              <a:rPr lang="en-US" sz="1200" dirty="0">
                <a:solidFill>
                  <a:schemeClr val="bg2"/>
                </a:solidFill>
              </a:rPr>
              <a:t>the property of a propagated wave being thrown back from a surface (such as a mirror)</a:t>
            </a:r>
          </a:p>
          <a:p>
            <a:r>
              <a:rPr lang="en-US" sz="1200" dirty="0"/>
              <a:t/>
            </a:r>
            <a:r>
              <a:rPr lang="en-US" sz="1200" dirty="0"/>
              <a:t>refraction</a:t>
            </a:r>
            <a:r>
              <a:rPr lang="en-US" sz="1200" dirty="0"/>
              <a:t> </a:t>
            </a:r>
            <a:r>
              <a:rPr lang="en-US" sz="1200" dirty="0">
                <a:solidFill>
                  <a:schemeClr val="bg2"/>
                </a:solidFill>
              </a:rPr>
              <a:t>Changing of a light ray's direction when it passes through variations in matter.</a:t>
            </a:r>
          </a:p>
          <a:p>
            <a:r>
              <a:rPr lang="en-US" sz="1200" dirty="0"/>
              <a:t/>
            </a:r>
            <a:r>
              <a:rPr lang="en-US" sz="1200" dirty="0"/>
              <a:t>resolution</a:t>
            </a:r>
            <a:r>
              <a:rPr lang="en-US" sz="1200" dirty="0"/>
              <a:t> </a:t>
            </a:r>
            <a:r>
              <a:rPr lang="en-US" sz="1200" dirty="0" smtClean="0">
                <a:solidFill>
                  <a:schemeClr val="bg2"/>
                </a:solidFill>
              </a:rPr>
              <a:t>The degree of fineness with which an image can be recorded or produced, often expressed as the number of pixels per unit of length (typically an inch).</a:t>
            </a:r>
            <a:endParaRPr lang="en-US" sz="1200" dirty="0" smtClean="0">
              <a:solidFill>
                <a:schemeClr val="bg2"/>
              </a:solidFill>
            </a:endParaRPr>
          </a:p>
        </p:txBody>
      </p:sp>
      <p:sp>
        <p:nvSpPr>
          <p:cNvPr id="3"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5"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Rectangle 1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2"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 Optics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Tree>
    <p:extLst>
      <p:ext uri="{BB962C8B-B14F-4D97-AF65-F5344CB8AC3E}">
        <p14:creationId xmlns:p14="http://schemas.microsoft.com/office/powerpoint/2010/main" val="1826592692"/>
      </p:ext>
    </p:extLst>
  </p:cSld>
  <p:clrMapOvr>
    <a:masterClrMapping/>
  </p:clrMapOvr>
  <p:transition xmlns:p14="http://schemas.microsoft.com/office/powerpoint/2010/mai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lstStyle/>
          <a:p>
            <a:r>
              <a:rPr lang="en-US" sz="1200" dirty="0" smtClean="0"/>
              <a:t/>
            </a:r>
            <a:r>
              <a:rPr lang="en-US" sz="1200" dirty="0" smtClean="0"/>
              <a:t>special relativity</a:t>
            </a:r>
            <a:r>
              <a:rPr lang="en-US" sz="1200" dirty="0" smtClean="0"/>
              <a:t> </a:t>
            </a:r>
            <a:r>
              <a:rPr lang="en-US" sz="1200" dirty="0" smtClean="0">
                <a:solidFill>
                  <a:schemeClr val="bg2"/>
                </a:solidFill>
              </a:rPr>
              <a:t>A theory that (neglecting the effects of gravity) reconciles the principle of relativity with the observation that the speed of light is constant in all frames of reference.</a:t>
            </a:r>
          </a:p>
          <a:p>
            <a:r>
              <a:rPr lang="en-US" sz="1200" dirty="0"/>
              <a:t/>
            </a:r>
            <a:r>
              <a:rPr lang="en-US" sz="1200" dirty="0"/>
              <a:t>superimposed</a:t>
            </a:r>
            <a:r>
              <a:rPr lang="en-US" sz="1200" dirty="0"/>
              <a:t> </a:t>
            </a:r>
            <a:r>
              <a:rPr lang="en-US" sz="1200" dirty="0">
                <a:solidFill>
                  <a:schemeClr val="bg2"/>
                </a:solidFill>
              </a:rPr>
              <a:t>Positioned on or above something else, especially in layers</a:t>
            </a:r>
          </a:p>
          <a:p>
            <a:r>
              <a:rPr lang="en-US" sz="1200" dirty="0"/>
              <a:t/>
            </a:r>
            <a:r>
              <a:rPr lang="en-US" sz="1200" dirty="0"/>
              <a:t>wavelength</a:t>
            </a:r>
            <a:r>
              <a:rPr lang="en-US" sz="1200" dirty="0"/>
              <a:t> </a:t>
            </a:r>
            <a:r>
              <a:rPr lang="en-US" sz="1200" dirty="0">
                <a:solidFill>
                  <a:schemeClr val="bg2"/>
                </a:solidFill>
              </a:rPr>
              <a:t>The length of a single cycle of a wave, as measured by the distance between one peak or trough of a wave and the next; it is often designated in physics as λ, and corresponds to the velocity of the wave divided by its frequency.</a:t>
            </a:r>
          </a:p>
          <a:p>
            <a:r>
              <a:rPr lang="en-US" sz="1200" dirty="0"/>
              <a:t/>
            </a:r>
            <a:r>
              <a:rPr lang="en-US" sz="1200" dirty="0"/>
              <a:t>wavelength</a:t>
            </a:r>
            <a:r>
              <a:rPr lang="en-US" sz="1200" dirty="0"/>
              <a:t> </a:t>
            </a:r>
            <a:r>
              <a:rPr lang="en-US" sz="1200" dirty="0">
                <a:solidFill>
                  <a:schemeClr val="bg2"/>
                </a:solidFill>
              </a:rPr>
              <a:t>The length of a single cycle of a wave, as measured by the distance between one peak or trough of a wave and the next; it is often designated in physics as λ, and corresponds to the velocity of the wave divided by its frequency.</a:t>
            </a:r>
          </a:p>
        </p:txBody>
      </p:sp>
      <p:sp>
        <p:nvSpPr>
          <p:cNvPr id="3"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5"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Rectangle 1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2"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 Optics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Tree>
    <p:extLst>
      <p:ext uri="{BB962C8B-B14F-4D97-AF65-F5344CB8AC3E}">
        <p14:creationId xmlns:p14="http://schemas.microsoft.com/office/powerpoint/2010/main" val="1826592692"/>
      </p:ext>
    </p:extLst>
  </p:cSld>
  <p:clrMapOvr>
    <a:masterClrMapping/>
  </p:clrMapOvr>
  <p:transition xmlns:p14="http://schemas.microsoft.com/office/powerpoint/2010/mai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Rayleigh Criterion</a:t>
            </a:r>
          </a:p>
          <a:p>
            <a:pPr lvl="1"/>
            <a:r>
              <a:rPr lang="en-US" dirty="0" smtClean="0"/>
              <a:t>(a) This is a graph of intensity of the diffraction pattern for a circular aperture. Note that, similar to a single slit, the central maximum is wider and brighter than those to the sides. (b) Two point objects produce overlapping diffraction patterns. Shown here is the Rayleigh criterion for being just resolvable. The central maximum of one pattern lies on the first minimum of the other.</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Limits of Resolution: The Rayleigh Criterion. January 12, 2013."</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http://cnx.org/content/m42517/latest/</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 Optics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f1388fec7baeaf7853922ea232867747}">
                <a14:useLocalDpi xmlns:a14="http://schemas.microsoft.com/office/drawing/2010/main" val="0"/>
              </a:ext>
            </a:extLst>
          </a:blip>
          <a:stretch>
            <a:fillRect/>
          </a:stretch>
        </p:blipFill>
        <p:spPr>
          <a:xfrm>
            <a:off x="1500944" y="533400"/>
            <a:ext cx="6142111"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Light and a Glass Prism</a:t>
            </a:r>
          </a:p>
          <a:p>
            <a:pPr lvl="1"/>
            <a:r>
              <a:rPr lang="en-US" dirty="0" smtClean="0"/>
              <a:t>(a) A pure wavelength of light falls onto a prism and is refracted at both surfaces. (b) White light is dispersed by the prism (shown exaggerated). Since the index of refraction varies with wavelength, the angles of refraction vary with wavelength. A sequence of red to violet is produced, because the index of refraction increases steadily with decreasing wavelength.</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Dispersion: The Rainbow and Prisms. January 13, 2013."</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http://cnx.org/content/m42466/latest/</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 Optics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2f4acd9210d233ee89c3242149fe1e54}">
                <a14:useLocalDpi xmlns:a14="http://schemas.microsoft.com/office/drawing/2010/main" val="0"/>
              </a:ext>
            </a:extLst>
          </a:blip>
          <a:stretch>
            <a:fillRect/>
          </a:stretch>
        </p:blipFill>
        <p:spPr>
          <a:xfrm>
            <a:off x="3268980" y="533400"/>
            <a:ext cx="2606040"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Light and a Water Droplet</a:t>
            </a:r>
          </a:p>
          <a:p>
            <a:pPr lvl="1"/>
            <a:r>
              <a:rPr lang="en-US" dirty="0" smtClean="0"/>
              <a:t>Part of the light falling on this water drop enters and is reflected from the back of the drop. This light is refracted and dispersed both as it enters and as it leaves the drop.</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Dispersion: The Rainbow and Prisms. January 13, 2013."</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http://cnx.org/content/m42466/latest/</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 Optics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ec70306ff6468df6a99c4185f5cb0d40}">
                <a14:useLocalDpi xmlns:a14="http://schemas.microsoft.com/office/drawing/2010/main" val="0"/>
              </a:ext>
            </a:extLst>
          </a:blip>
          <a:stretch>
            <a:fillRect/>
          </a:stretch>
        </p:blipFill>
        <p:spPr>
          <a:xfrm>
            <a:off x="2090471" y="533400"/>
            <a:ext cx="4963058"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Layers of LCD Displays</a:t>
            </a:r>
          </a:p>
          <a:p>
            <a:pPr lvl="1"/>
            <a:r>
              <a:rPr lang="en-US" dirty="0" smtClean="0"/>
              <a:t>Polarizing filter film with a vertical axis to polarize light as it enters.Glass substrate with ITO electrodes. The shapes of these electrodes will determine the shapes that will appear when the LCD is turned on. Vertical ridges etched on the surface are smooth.Twisted nematic liquid crystal.Glass substrate with common electrode film (ITO) with horizontal ridges to line up with the horizontal filter.Polarizing filter film with a horizontal axis to block/pass light.Reflective surface to send light back to viewer. (In a backlit LCD, this layer is replaced with a light source. )</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"LCD layers."</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BY-SA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http://en.wikipedia.org/wiki/File:LCD_layers.svg</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 Optics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a6053087272c9142f957aa15694d5270}">
                <a14:useLocalDpi xmlns:a14="http://schemas.microsoft.com/office/drawing/2010/main" val="0"/>
              </a:ext>
            </a:extLst>
          </a:blip>
          <a:stretch>
            <a:fillRect/>
          </a:stretch>
        </p:blipFill>
        <p:spPr>
          <a:xfrm>
            <a:off x="1676400" y="533400"/>
            <a:ext cx="5791200"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Digital Clock</a:t>
            </a:r>
          </a:p>
          <a:p>
            <a:pPr lvl="1"/>
            <a:r>
              <a:rPr lang="en-US" dirty="0" smtClean="0"/>
              <a:t>A digital clock which uses LCD to either hide or display fixed images.</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"MA-2."</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Public domain</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http://en.wikipedia.org/wiki/File:MA-2.JPG</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 Optics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f93ddf1933523e58be549f4d2c96533a}">
                <a14:useLocalDpi xmlns:a14="http://schemas.microsoft.com/office/drawing/2010/main" val="0"/>
              </a:ext>
            </a:extLst>
          </a:blip>
          <a:stretch>
            <a:fillRect/>
          </a:stretch>
        </p:blipFill>
        <p:spPr>
          <a:xfrm>
            <a:off x="1199795" y="533400"/>
            <a:ext cx="6744409"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Formation of Interference Fringes</a:t>
            </a:r>
          </a:p>
          <a:p>
            <a:pPr lvl="1"/>
            <a:r>
              <a:rPr lang="en-US" dirty="0" smtClean="0"/>
              <a:t>This figure shows how interference fringes form.</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"Newton's rings."</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GNU FDL</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http://en.wikipedia.org/wiki/Newton's_rings</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 Optics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b6fbdce46439b52604cedcfc2bedb154}">
                <a14:useLocalDpi xmlns:a14="http://schemas.microsoft.com/office/drawing/2010/main" val="0"/>
              </a:ext>
            </a:extLst>
          </a:blip>
          <a:stretch>
            <a:fillRect/>
          </a:stretch>
        </p:blipFill>
        <p:spPr>
          <a:xfrm>
            <a:off x="2049318" y="533400"/>
            <a:ext cx="5045363"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AutoShape 1"/>
          <p:cNvSpPr>
            <a:spLocks/>
          </p:cNvSpPr>
          <p:nvPr/>
        </p:nvSpPr>
        <p:spPr bwMode="auto">
          <a:xfrm>
            <a:off x="0" y="0"/>
            <a:ext cx="3048000" cy="6858000"/>
          </a:xfrm>
          <a:prstGeom prst="roundRect">
            <a:avLst>
              <a:gd name="adj" fmla="val 755"/>
            </a:avLst>
          </a:prstGeom>
          <a:solidFill>
            <a:schemeClr val="accent1"/>
          </a:solidFill>
          <a:ln w="6350">
            <a:solidFill>
              <a:srgbClr val="C5C5C5"/>
            </a:solidFill>
            <a:miter lim="800000"/>
            <a:headEnd/>
            <a:tailEnd/>
          </a:ln>
        </p:spPr>
        <p:txBody>
          <a:bodyPr lIns="0" tIns="0" rIns="0" bIns="0"/>
          <a:lstStyle/>
          <a:p>
            <a:endParaRPr lang="en-US" dirty="0"/>
          </a:p>
        </p:txBody>
      </p:sp>
      <p:sp>
        <p:nvSpPr>
          <p:cNvPr id="2" name="Title 1"/>
          <p:cNvSpPr>
            <a:spLocks noGrp="1"/>
          </p:cNvSpPr>
          <p:nvPr>
            <p:ph type="title"/>
          </p:nvPr>
        </p:nvSpPr>
        <p:spPr/>
        <p:txBody>
          <a:bodyPr/>
          <a:lstStyle/>
          <a:p>
            <a:r>
              <a:rPr lang="en-US" smtClean="0"/>
              <a:t>Using Boundless Presentations</a:t>
            </a:r>
            <a:endParaRPr lang="en-US" dirty="0"/>
          </a:p>
        </p:txBody>
      </p:sp>
      <p:sp>
        <p:nvSpPr>
          <p:cNvPr id="23" name="Text Placeholder 22"/>
          <p:cNvSpPr>
            <a:spLocks noGrp="1"/>
          </p:cNvSpPr>
          <p:nvPr>
            <p:ph type="body" sz="quarter" idx="10"/>
          </p:nvPr>
        </p:nvSpPr>
        <p:spPr/>
        <p:txBody>
          <a:bodyPr/>
          <a:lstStyle/>
          <a:p>
            <a:r>
              <a:rPr lang="en-US" dirty="0" smtClean="0"/>
              <a:t>The Appendix</a:t>
            </a:r>
          </a:p>
          <a:p>
            <a:pPr lvl="1"/>
            <a:r>
              <a:rPr lang="en-US" dirty="0" smtClean="0"/>
              <a:t>The appendix is for you to use to add depth and breadth to your lectures. You can simply drag and drop slides from the appendix into the main presentation to make for a richer lecture experience.</a:t>
            </a:r>
            <a:endParaRPr lang="en-US" dirty="0"/>
          </a:p>
        </p:txBody>
      </p:sp>
      <p:sp>
        <p:nvSpPr>
          <p:cNvPr id="4"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5"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7" name="Picture 8"/>
          <p:cNvPicPr>
            <a:picLocks noChangeAspect="1" noChangeArrowheads="1"/>
          </p:cNvPicPr>
          <p:nvPr/>
        </p:nvPicPr>
        <p:blipFill>
          <a:blip r:embed="rId2">
            <a:extLst>
              <a:ext uri="{28A0092B-C50C-407E-A947-70E740481C1C}">
                <a14:useLocalDpi xmlns:a14="http://schemas.microsoft.com/office/drawing/2010/main" val="0"/>
              </a:ext>
            </a:extLst>
          </a:blip>
          <a:srcRect t="598" r="246" b="369"/>
          <a:stretch>
            <a:fillRect/>
          </a:stretch>
        </p:blipFill>
        <p:spPr bwMode="auto">
          <a:xfrm>
            <a:off x="3267075" y="3544887"/>
            <a:ext cx="2571750" cy="209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 name="Picture 9"/>
          <p:cNvPicPr>
            <a:picLocks noChangeAspect="1" noChangeArrowheads="1"/>
          </p:cNvPicPr>
          <p:nvPr/>
        </p:nvPicPr>
        <p:blipFill>
          <a:blip r:embed="rId3">
            <a:extLst>
              <a:ext uri="{28A0092B-C50C-407E-A947-70E740481C1C}">
                <a14:useLocalDpi xmlns:a14="http://schemas.microsoft.com/office/drawing/2010/main" val="0"/>
              </a:ext>
            </a:extLst>
          </a:blip>
          <a:srcRect b="1579"/>
          <a:stretch>
            <a:fillRect/>
          </a:stretch>
        </p:blipFill>
        <p:spPr bwMode="auto">
          <a:xfrm>
            <a:off x="3429000" y="1219200"/>
            <a:ext cx="2401888"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Line 6"/>
          <p:cNvSpPr>
            <a:spLocks noChangeShapeType="1"/>
          </p:cNvSpPr>
          <p:nvPr/>
        </p:nvSpPr>
        <p:spPr bwMode="auto">
          <a:xfrm>
            <a:off x="3429000" y="762000"/>
            <a:ext cx="5494337" cy="0"/>
          </a:xfrm>
          <a:prstGeom prst="line">
            <a:avLst/>
          </a:prstGeom>
          <a:noFill/>
          <a:ln w="12700" cap="flat">
            <a:solidFill>
              <a:srgbClr val="B2B2B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2" name="Text Placeholder 10"/>
          <p:cNvSpPr txBox="1">
            <a:spLocks/>
          </p:cNvSpPr>
          <p:nvPr/>
        </p:nvSpPr>
        <p:spPr>
          <a:xfrm>
            <a:off x="6019800" y="3581400"/>
            <a:ext cx="2819400" cy="1828800"/>
          </a:xfrm>
          <a:prstGeom prst="rect">
            <a:avLst/>
          </a:prstGeom>
        </p:spPr>
        <p:txBody>
          <a:bodyPr vert="horz" lIns="0" tIns="0" rIns="0" bIns="0"/>
          <a:lstStyle>
            <a:lvl1pPr marL="342900" indent="-342900" algn="l" rtl="0" eaLnBrk="1" fontAlgn="base" hangingPunct="1">
              <a:spcBef>
                <a:spcPts val="800"/>
              </a:spcBef>
              <a:spcAft>
                <a:spcPct val="0"/>
              </a:spcAft>
              <a:defRPr sz="1400">
                <a:solidFill>
                  <a:schemeClr val="tx2"/>
                </a:solidFill>
                <a:latin typeface="+mn-lt"/>
                <a:ea typeface="+mn-ea"/>
                <a:cs typeface="+mn-cs"/>
                <a:sym typeface="Helvetica Neue" charset="0"/>
              </a:defRPr>
            </a:lvl1pPr>
            <a:lvl2pPr marL="0" indent="0" algn="l" rtl="0" eaLnBrk="1" fontAlgn="base" hangingPunct="1">
              <a:spcBef>
                <a:spcPts val="400"/>
              </a:spcBef>
              <a:spcAft>
                <a:spcPct val="0"/>
              </a:spcAft>
              <a:buClr>
                <a:srgbClr val="828282"/>
              </a:buClr>
              <a:buSzPct val="100000"/>
              <a:buFont typeface="Arial" charset="0"/>
              <a:buNone/>
              <a:defRPr sz="1000">
                <a:solidFill>
                  <a:srgbClr val="828282"/>
                </a:solidFill>
                <a:latin typeface="Arial" charset="0"/>
                <a:ea typeface="+mn-ea"/>
                <a:cs typeface="+mn-cs"/>
                <a:sym typeface="Arial" charset="0"/>
              </a:defRPr>
            </a:lvl2pPr>
            <a:lvl3pPr marL="393700" indent="-127000" algn="l" rtl="0" eaLnBrk="1" fontAlgn="base" hangingPunct="1">
              <a:spcBef>
                <a:spcPts val="600"/>
              </a:spcBef>
              <a:spcAft>
                <a:spcPct val="0"/>
              </a:spcAft>
              <a:buClr>
                <a:srgbClr val="828282"/>
              </a:buClr>
              <a:buSzPct val="100000"/>
              <a:buFont typeface="Helvetica Neue" charset="0"/>
              <a:buChar char="-"/>
              <a:defRPr sz="1200">
                <a:solidFill>
                  <a:srgbClr val="828282"/>
                </a:solidFill>
                <a:latin typeface="+mn-lt"/>
                <a:ea typeface="+mn-ea"/>
                <a:cs typeface="+mn-cs"/>
                <a:sym typeface="Helvetica Neue" charset="0"/>
              </a:defRPr>
            </a:lvl3pPr>
            <a:lvl4pPr marL="1562100" indent="-228600" algn="l" rtl="0" eaLnBrk="1" fontAlgn="base" hangingPunct="1">
              <a:spcBef>
                <a:spcPts val="500"/>
              </a:spcBef>
              <a:spcAft>
                <a:spcPct val="0"/>
              </a:spcAft>
              <a:buClr>
                <a:srgbClr val="353535"/>
              </a:buClr>
              <a:buSzPct val="100000"/>
              <a:buFont typeface="Arial" charset="0"/>
              <a:buChar char="–"/>
              <a:defRPr sz="2000">
                <a:solidFill>
                  <a:schemeClr val="tx1"/>
                </a:solidFill>
                <a:latin typeface="Arial" charset="0"/>
                <a:ea typeface="+mn-ea"/>
                <a:cs typeface="+mn-cs"/>
                <a:sym typeface="Arial" charset="0"/>
              </a:defRPr>
            </a:lvl4pPr>
            <a:lvl5pPr marL="2019300" indent="-228600" algn="l" rtl="0" eaLnBrk="1" fontAlgn="base" hangingPunct="1">
              <a:spcBef>
                <a:spcPts val="500"/>
              </a:spcBef>
              <a:spcAft>
                <a:spcPct val="0"/>
              </a:spcAft>
              <a:buClr>
                <a:srgbClr val="353535"/>
              </a:buClr>
              <a:buSzPct val="100000"/>
              <a:buFont typeface="Arial" charset="0"/>
              <a:buChar char="»"/>
              <a:defRPr sz="2000">
                <a:solidFill>
                  <a:schemeClr val="tx1"/>
                </a:solidFill>
                <a:latin typeface="Arial" charset="0"/>
                <a:ea typeface="+mn-ea"/>
                <a:cs typeface="+mn-cs"/>
                <a:sym typeface="Arial" charset="0"/>
              </a:defRPr>
            </a:lvl5pPr>
            <a:lvl6pPr marL="2476500" indent="-228600" algn="l" rtl="0" eaLnBrk="1" fontAlgn="base" hangingPunct="1">
              <a:spcBef>
                <a:spcPts val="500"/>
              </a:spcBef>
              <a:spcAft>
                <a:spcPct val="0"/>
              </a:spcAft>
              <a:buClr>
                <a:srgbClr val="353535"/>
              </a:buClr>
              <a:buSzPct val="100000"/>
              <a:buFont typeface="Arial" charset="0"/>
              <a:buChar char="»"/>
              <a:defRPr sz="2000">
                <a:solidFill>
                  <a:schemeClr val="tx1"/>
                </a:solidFill>
                <a:latin typeface="Arial" charset="0"/>
                <a:ea typeface="+mn-ea"/>
                <a:cs typeface="+mn-cs"/>
                <a:sym typeface="Arial" charset="0"/>
              </a:defRPr>
            </a:lvl6pPr>
            <a:lvl7pPr marL="2933700" indent="-228600" algn="l" rtl="0" eaLnBrk="1" fontAlgn="base" hangingPunct="1">
              <a:spcBef>
                <a:spcPts val="500"/>
              </a:spcBef>
              <a:spcAft>
                <a:spcPct val="0"/>
              </a:spcAft>
              <a:buClr>
                <a:srgbClr val="353535"/>
              </a:buClr>
              <a:buSzPct val="100000"/>
              <a:buFont typeface="Arial" charset="0"/>
              <a:buChar char="»"/>
              <a:defRPr sz="2000">
                <a:solidFill>
                  <a:schemeClr val="tx1"/>
                </a:solidFill>
                <a:latin typeface="Arial" charset="0"/>
                <a:ea typeface="+mn-ea"/>
                <a:cs typeface="+mn-cs"/>
                <a:sym typeface="Arial" charset="0"/>
              </a:defRPr>
            </a:lvl7pPr>
            <a:lvl8pPr marL="3390900" indent="-228600" algn="l" rtl="0" eaLnBrk="1" fontAlgn="base" hangingPunct="1">
              <a:spcBef>
                <a:spcPts val="500"/>
              </a:spcBef>
              <a:spcAft>
                <a:spcPct val="0"/>
              </a:spcAft>
              <a:buClr>
                <a:srgbClr val="353535"/>
              </a:buClr>
              <a:buSzPct val="100000"/>
              <a:buFont typeface="Arial" charset="0"/>
              <a:buChar char="»"/>
              <a:defRPr sz="2000">
                <a:solidFill>
                  <a:schemeClr val="tx1"/>
                </a:solidFill>
                <a:latin typeface="Arial" charset="0"/>
                <a:ea typeface="+mn-ea"/>
                <a:cs typeface="+mn-cs"/>
                <a:sym typeface="Arial" charset="0"/>
              </a:defRPr>
            </a:lvl8pPr>
            <a:lvl9pPr marL="3848100" indent="-228600" algn="l" rtl="0" eaLnBrk="1" fontAlgn="base" hangingPunct="1">
              <a:spcBef>
                <a:spcPts val="500"/>
              </a:spcBef>
              <a:spcAft>
                <a:spcPct val="0"/>
              </a:spcAft>
              <a:buClr>
                <a:srgbClr val="353535"/>
              </a:buClr>
              <a:buSzPct val="100000"/>
              <a:buFont typeface="Arial" charset="0"/>
              <a:buChar char="»"/>
              <a:defRPr sz="2000">
                <a:solidFill>
                  <a:schemeClr val="tx1"/>
                </a:solidFill>
                <a:latin typeface="Arial" charset="0"/>
                <a:ea typeface="+mn-ea"/>
                <a:cs typeface="+mn-cs"/>
                <a:sym typeface="Arial" charset="0"/>
              </a:defRPr>
            </a:lvl9pPr>
          </a:lstStyle>
          <a:p>
            <a:r>
              <a:rPr lang="en-US" dirty="0" smtClean="0"/>
              <a:t>Free to edit, share, and copy</a:t>
            </a:r>
          </a:p>
          <a:p>
            <a:pPr lvl="1">
              <a:lnSpc>
                <a:spcPct val="110000"/>
              </a:lnSpc>
            </a:pPr>
            <a:r>
              <a:rPr lang="en-US" dirty="0" smtClean="0"/>
              <a:t>Feel free to edit, share, and make as many copies of the Boundless presentations as you like. We encourage you to take these presentations and make them your own.</a:t>
            </a:r>
            <a:endParaRPr lang="en-US" dirty="0"/>
          </a:p>
        </p:txBody>
      </p:sp>
      <p:sp>
        <p:nvSpPr>
          <p:cNvPr id="13" name="Rectangle 1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TextBox 16"/>
          <p:cNvSpPr txBox="1"/>
          <p:nvPr/>
        </p:nvSpPr>
        <p:spPr>
          <a:xfrm>
            <a:off x="228600" y="304800"/>
            <a:ext cx="2590800" cy="2784353"/>
          </a:xfrm>
          <a:prstGeom prst="rect">
            <a:avLst/>
          </a:prstGeom>
          <a:noFill/>
        </p:spPr>
        <p:txBody>
          <a:bodyPr wrap="square" lIns="0" tIns="0" rIns="0" bIns="0" rtlCol="0">
            <a:spAutoFit/>
          </a:bodyPr>
          <a:lstStyle/>
          <a:p>
            <a:pPr algn="l"/>
            <a:r>
              <a:rPr lang="en-US" sz="1800" dirty="0" smtClean="0">
                <a:solidFill>
                  <a:schemeClr val="bg1"/>
                </a:solidFill>
                <a:latin typeface="Arial"/>
                <a:cs typeface="Arial"/>
              </a:rPr>
              <a:t>Boundless Teaching Platform</a:t>
            </a:r>
          </a:p>
          <a:p>
            <a:pPr algn="l">
              <a:lnSpc>
                <a:spcPct val="110000"/>
              </a:lnSpc>
              <a:spcBef>
                <a:spcPts val="800"/>
              </a:spcBef>
            </a:pPr>
            <a:r>
              <a:rPr lang="en-US" sz="800" dirty="0">
                <a:solidFill>
                  <a:srgbClr val="FFFFFF"/>
                </a:solidFill>
                <a:latin typeface="Arial" charset="0"/>
                <a:ea typeface="ＭＳ Ｐゴシック" charset="0"/>
                <a:sym typeface="Helvetica Neue" charset="0"/>
              </a:rPr>
              <a:t>Boundless empowers educators to engage their students with affordable, customizable textbooks and intuitive teaching tools. The free Boundless Teaching Platform gives educators the ability to customize textbooks in more than 20 subjects that align to hundreds of popular titles. Get started by using high quality Boundless books, or make switching to our platform easier by building from Boundless content pre-organized to match the assigned textbook. This platform gives educators the tools they need to assign readings and assessments, monitor student activity, and lead their classes with pre-made teaching resources.</a:t>
            </a:r>
          </a:p>
          <a:p>
            <a:pPr algn="l">
              <a:spcBef>
                <a:spcPts val="800"/>
              </a:spcBef>
            </a:pPr>
            <a:r>
              <a:rPr lang="en-US" sz="800" dirty="0">
                <a:solidFill>
                  <a:srgbClr val="FFFFFF"/>
                </a:solidFill>
                <a:latin typeface="Helvetica Neue" charset="0"/>
                <a:ea typeface="ＭＳ Ｐゴシック" charset="0"/>
                <a:sym typeface="Helvetica Neue" charset="0"/>
              </a:rPr>
              <a:t>Get started now at:</a:t>
            </a:r>
          </a:p>
          <a:p>
            <a:pPr algn="l"/>
            <a:endParaRPr lang="en-US" sz="1800" dirty="0">
              <a:solidFill>
                <a:schemeClr val="bg1"/>
              </a:solidFill>
              <a:latin typeface="Arial"/>
              <a:cs typeface="Arial"/>
            </a:endParaRPr>
          </a:p>
        </p:txBody>
      </p:sp>
      <p:sp>
        <p:nvSpPr>
          <p:cNvPr id="19" name="TextBox 18"/>
          <p:cNvSpPr txBox="1"/>
          <p:nvPr/>
        </p:nvSpPr>
        <p:spPr>
          <a:xfrm>
            <a:off x="228600" y="5867400"/>
            <a:ext cx="2590800" cy="340606"/>
          </a:xfrm>
          <a:prstGeom prst="rect">
            <a:avLst/>
          </a:prstGeom>
          <a:noFill/>
        </p:spPr>
        <p:txBody>
          <a:bodyPr wrap="square" lIns="0" tIns="0" rIns="0" bIns="0" rtlCol="0">
            <a:spAutoFit/>
          </a:bodyPr>
          <a:lstStyle/>
          <a:p>
            <a:pPr algn="l">
              <a:lnSpc>
                <a:spcPct val="110000"/>
              </a:lnSpc>
              <a:spcBef>
                <a:spcPts val="800"/>
              </a:spcBef>
            </a:pPr>
            <a:r>
              <a:rPr lang="en-US" sz="800" dirty="0" smtClean="0">
                <a:solidFill>
                  <a:srgbClr val="FFFFFF"/>
                </a:solidFill>
                <a:latin typeface="Arial" charset="0"/>
                <a:ea typeface="ＭＳ Ｐゴシック" charset="0"/>
                <a:sym typeface="Helvetica Neue" charset="0"/>
              </a:rPr>
              <a:t>If you have any questions or problems please email:</a:t>
            </a:r>
          </a:p>
          <a:p>
            <a:pPr algn="l">
              <a:lnSpc>
                <a:spcPct val="80000"/>
              </a:lnSpc>
              <a:spcBef>
                <a:spcPts val="800"/>
              </a:spcBef>
            </a:pPr>
            <a:r>
              <a:rPr lang="en-US" sz="800" dirty="0" err="1" smtClean="0">
                <a:solidFill>
                  <a:srgbClr val="FFFFFF"/>
                </a:solidFill>
                <a:latin typeface="Arial" charset="0"/>
                <a:ea typeface="ＭＳ Ｐゴシック" charset="0"/>
                <a:cs typeface="Arial"/>
                <a:sym typeface="Helvetica Neue" charset="0"/>
                <a:hlinkClick r:id="rId6"/>
              </a:rPr>
              <a:t>educators@boundless.com</a:t>
            </a:r>
            <a:endParaRPr lang="en-US" sz="1800" dirty="0">
              <a:solidFill>
                <a:schemeClr val="bg1"/>
              </a:solidFill>
              <a:latin typeface="Arial"/>
              <a:cs typeface="Arial"/>
            </a:endParaRPr>
          </a:p>
        </p:txBody>
      </p:sp>
      <p:sp>
        <p:nvSpPr>
          <p:cNvPr id="3" name="TextBox 2"/>
          <p:cNvSpPr txBox="1"/>
          <p:nvPr/>
        </p:nvSpPr>
        <p:spPr>
          <a:xfrm>
            <a:off x="228600" y="2819400"/>
            <a:ext cx="2590800" cy="123111"/>
          </a:xfrm>
          <a:prstGeom prst="rect">
            <a:avLst/>
          </a:prstGeom>
          <a:noFill/>
        </p:spPr>
        <p:txBody>
          <a:bodyPr wrap="square" lIns="0" tIns="0" rIns="0" bIns="0" rtlCol="0">
            <a:spAutoFit/>
          </a:bodyPr>
          <a:lstStyle/>
          <a:p>
            <a:pPr algn="l"/>
            <a:r>
              <a:rPr lang="en-US" sz="800" dirty="0" smtClean="0">
                <a:latin typeface="Arial"/>
                <a:cs typeface="Arial"/>
                <a:hlinkClick r:id="rId7"/>
              </a:rPr>
              <a:t>http://</a:t>
            </a:r>
            <a:r>
              <a:rPr lang="en-US" sz="800" dirty="0" err="1" smtClean="0">
                <a:latin typeface="Arial"/>
                <a:cs typeface="Arial"/>
                <a:hlinkClick r:id="rId7"/>
              </a:rPr>
              <a:t>boundless.com</a:t>
            </a:r>
            <a:r>
              <a:rPr lang="en-US" sz="800" dirty="0" smtClean="0">
                <a:latin typeface="Arial"/>
                <a:cs typeface="Arial"/>
                <a:hlinkClick r:id="rId7"/>
              </a:rPr>
              <a:t>/teaching-platform</a:t>
            </a:r>
            <a:endParaRPr lang="en-US" sz="800" dirty="0">
              <a:latin typeface="Arial"/>
              <a:cs typeface="Arial"/>
            </a:endParaRPr>
          </a:p>
        </p:txBody>
      </p:sp>
    </p:spTree>
    <p:extLst>
      <p:ext uri="{BB962C8B-B14F-4D97-AF65-F5344CB8AC3E}">
        <p14:creationId xmlns:p14="http://schemas.microsoft.com/office/powerpoint/2010/main" val="3377858826"/>
      </p:ext>
    </p:extLst>
  </p:cSld>
  <p:clrMapOvr>
    <a:masterClrMapping/>
  </p:clrMapOvr>
  <p:transition xmlns:p14="http://schemas.microsoft.com/office/powerpoint/2010/mai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Wave Interference</a:t>
            </a:r>
          </a:p>
          <a:p>
            <a:pPr lvl="1"/>
            <a:r>
              <a:rPr lang="en-US" dirty="0" smtClean="0"/>
              <a:t>Examples of constructive (left) and destructive (right) wave interference.</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"Interference (wave propagation)."</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GNU FDL</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http://en.wikipedia.org/wiki/Interference_(wave_propagation)</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 Optics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66cbad4dba42c966bbea0d9a861d41e6}">
                <a14:useLocalDpi xmlns:a14="http://schemas.microsoft.com/office/drawing/2010/main" val="0"/>
              </a:ext>
            </a:extLst>
          </a:blip>
          <a:stretch>
            <a:fillRect/>
          </a:stretch>
        </p:blipFill>
        <p:spPr>
          <a:xfrm>
            <a:off x="266700" y="533400"/>
            <a:ext cx="8610600" cy="2878063"/>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Interference of Plane Waves</a:t>
            </a:r>
          </a:p>
          <a:p>
            <a:pPr lvl="1"/>
            <a:r>
              <a:rPr lang="en-US" dirty="0" smtClean="0"/>
              <a:t>Geometrical arrangement for two plane wave interference.</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"Interference (wave propagation)."</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GNU FDL</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http://en.wikipedia.org/wiki/Interference_(wave_propagation)</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 Optics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4099b40c2b38db877a6472916ad103ac}">
                <a14:useLocalDpi xmlns:a14="http://schemas.microsoft.com/office/drawing/2010/main" val="0"/>
              </a:ext>
            </a:extLst>
          </a:blip>
          <a:stretch>
            <a:fillRect/>
          </a:stretch>
        </p:blipFill>
        <p:spPr>
          <a:xfrm>
            <a:off x="1419532" y="533400"/>
            <a:ext cx="6304935"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Polarization by Reflection</a:t>
            </a:r>
          </a:p>
          <a:p>
            <a:pPr lvl="1"/>
            <a:r>
              <a:rPr lang="en-US" dirty="0" smtClean="0"/>
              <a:t>Unpolarized light has equal amounts of vertical and horizontal polarization. After interaction with a surface, the vertical components are preferentially absorbed or refracted, leaving the reflected light more horizontally polarized. This is akin to arrows striking on their sides bouncing off, whereas arrows striking on their tips go into the surface.</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Polarization. January 13, 2013."</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http://cnx.org/content/m42522/latest/</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 Optics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f97f1051453d3990ac2df7b349eda906}">
                <a14:useLocalDpi xmlns:a14="http://schemas.microsoft.com/office/drawing/2010/main" val="0"/>
              </a:ext>
            </a:extLst>
          </a:blip>
          <a:stretch>
            <a:fillRect/>
          </a:stretch>
        </p:blipFill>
        <p:spPr>
          <a:xfrm>
            <a:off x="2042882" y="533400"/>
            <a:ext cx="5058235"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Light Reflections Inside an Air Wedge Interferometer</a:t>
            </a:r>
          </a:p>
          <a:p>
            <a:pPr lvl="1"/>
            <a:r>
              <a:rPr lang="en-US" dirty="0" smtClean="0"/>
              <a:t>Beam path inside of air wedge interferometer</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"Air-wedge shearing interferometer."</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GNU FDL</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http://en.wikipedia.org/wiki/Air-wedge_shearing_interferometer</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 Optics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7e50b7fd4a115e880360a31163078018}">
                <a14:useLocalDpi xmlns:a14="http://schemas.microsoft.com/office/drawing/2010/main" val="0"/>
              </a:ext>
            </a:extLst>
          </a:blip>
          <a:stretch>
            <a:fillRect/>
          </a:stretch>
        </p:blipFill>
        <p:spPr>
          <a:xfrm>
            <a:off x="2697594" y="533400"/>
            <a:ext cx="3748811"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Reflections in Diffraction Patterns</a:t>
            </a:r>
          </a:p>
          <a:p>
            <a:pPr lvl="1"/>
            <a:r>
              <a:rPr lang="en-US" dirty="0" smtClean="0"/>
              <a:t>Each dot, called a reflection, in this diffraction pattern forms from the constructive interference of scattered X-rays passing through a crystal. The data can be used to determine the crystalline structure.</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"X-ray diffraction pattern 3clpro."</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BY-SA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http://en.wikipedia.org/wiki/File:X-ray_diffraction_pattern_3clpro.jpg</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 Optics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597b01ce21ced58bcf0aeb033e52e5fa}">
                <a14:useLocalDpi xmlns:a14="http://schemas.microsoft.com/office/drawing/2010/main" val="0"/>
              </a:ext>
            </a:extLst>
          </a:blip>
          <a:stretch>
            <a:fillRect/>
          </a:stretch>
        </p:blipFill>
        <p:spPr>
          <a:xfrm>
            <a:off x="2396674" y="533400"/>
            <a:ext cx="4350651"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Michelson Interferometer</a:t>
            </a:r>
          </a:p>
          <a:p>
            <a:pPr lvl="1"/>
            <a:r>
              <a:rPr lang="en-US" dirty="0" smtClean="0"/>
              <a:t>A Michelson Interferometer.</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"Michelson Interferometer."</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BY-SA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http://en.wikipedia.org/wiki/File:Michelson_Interferometer.jpg</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 Optics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cf58749aa3c921be07f3811b6f1e7bfa}">
                <a14:useLocalDpi xmlns:a14="http://schemas.microsoft.com/office/drawing/2010/main" val="0"/>
              </a:ext>
            </a:extLst>
          </a:blip>
          <a:stretch>
            <a:fillRect/>
          </a:stretch>
        </p:blipFill>
        <p:spPr>
          <a:xfrm>
            <a:off x="2159000" y="533400"/>
            <a:ext cx="4826000"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Thin Film Interference in Oil</a:t>
            </a:r>
          </a:p>
          <a:p>
            <a:pPr lvl="1"/>
            <a:r>
              <a:rPr lang="en-US" dirty="0" smtClean="0"/>
              <a:t>Thin film interference can be seen in this oil slick.</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"Dieselrainbow."</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BY-SA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http://en.wikipedia.org/wiki/File:Dieselrainbow.jpg</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 Optics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2f44c02e65e1533866313d34466bbfeb}">
                <a14:useLocalDpi xmlns:a14="http://schemas.microsoft.com/office/drawing/2010/main" val="0"/>
              </a:ext>
            </a:extLst>
          </a:blip>
          <a:stretch>
            <a:fillRect/>
          </a:stretch>
        </p:blipFill>
        <p:spPr>
          <a:xfrm>
            <a:off x="2139696" y="533400"/>
            <a:ext cx="4864608"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Light on a Thin Film</a:t>
            </a:r>
          </a:p>
          <a:p>
            <a:pPr lvl="1"/>
            <a:r>
              <a:rPr lang="en-US" dirty="0" smtClean="0"/>
              <a:t>Light incident on a thin film. Demonstration of the optical path length difference for light reflected from the upper and lower boundaries.</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Wikimedia.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BY-SA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http://upload.wikimedia.org/wikipedia/en/thumb/f/f1/Thin_film_interference.gif/670px-Thin_film_interference.gif</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 Optics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115443f7d0b54f1493d432c925d2f891}">
                <a14:useLocalDpi xmlns:a14="http://schemas.microsoft.com/office/drawing/2010/main" val="0"/>
              </a:ext>
            </a:extLst>
          </a:blip>
          <a:stretch>
            <a:fillRect/>
          </a:stretch>
        </p:blipFill>
        <p:spPr>
          <a:xfrm>
            <a:off x="2142886" y="533400"/>
            <a:ext cx="4858227"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Newton's Rings in a drop of water</a:t>
            </a:r>
          </a:p>
          <a:p>
            <a:pPr lvl="1"/>
            <a:r>
              <a:rPr lang="en-US" dirty="0" smtClean="0"/>
              <a:t>Newton's rings seen in two plano-convex lenses with their flat surfaces in contact. One surface is slightly convex, creating the rings. In white light, the rings are rainbow-colored, because the different wavelengths of each color interfere at different locations.</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"Newton's rings."</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Public domain</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http://en.wikipedia.org/wiki/Newton's_rings</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 Optics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e80c73182a7ef9572a648a71ce8a1db4}">
                <a14:useLocalDpi xmlns:a14="http://schemas.microsoft.com/office/drawing/2010/main" val="0"/>
              </a:ext>
            </a:extLst>
          </a:blip>
          <a:stretch>
            <a:fillRect/>
          </a:stretch>
        </p:blipFill>
        <p:spPr>
          <a:xfrm>
            <a:off x="1318517" y="533400"/>
            <a:ext cx="6506966"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Air Wedge</a:t>
            </a:r>
          </a:p>
          <a:p>
            <a:pPr lvl="1"/>
            <a:r>
              <a:rPr lang="en-US" dirty="0" smtClean="0"/>
              <a:t>Example of air wedge interferometer</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"Air-wedge shearing interferometer."</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GNU FDL</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http://en.wikipedia.org/wiki/Air-wedge_shearing_interferometer</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 Optics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0af8a5fb9e9285c84fbbb0b4d117f408}">
                <a14:useLocalDpi xmlns:a14="http://schemas.microsoft.com/office/drawing/2010/main" val="0"/>
              </a:ext>
            </a:extLst>
          </a:blip>
          <a:stretch>
            <a:fillRect/>
          </a:stretch>
        </p:blipFill>
        <p:spPr>
          <a:xfrm>
            <a:off x="2503016" y="533400"/>
            <a:ext cx="4137968"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BoundlessHQ_small.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048000" cy="6464300"/>
          </a:xfrm>
          <a:prstGeom prst="rect">
            <a:avLst/>
          </a:prstGeom>
        </p:spPr>
      </p:pic>
      <p:sp>
        <p:nvSpPr>
          <p:cNvPr id="16" name="Text Placeholder 15"/>
          <p:cNvSpPr>
            <a:spLocks noGrp="1"/>
          </p:cNvSpPr>
          <p:nvPr>
            <p:ph type="body" sz="quarter" idx="10"/>
          </p:nvPr>
        </p:nvSpPr>
        <p:spPr/>
        <p:txBody>
          <a:bodyPr/>
          <a:lstStyle/>
          <a:p>
            <a:pPr>
              <a:lnSpc>
                <a:spcPct val="110000"/>
              </a:lnSpc>
            </a:pPr>
            <a:r>
              <a:rPr lang="en-US" dirty="0" smtClean="0"/>
              <a:t>Boundless is an innovative technology company making education more affordable and accessible for students everywhere. The company creates the world’s best open educational content in 20+ subjects that align to more than 1,000 popular college textbooks. Boundless integrates learning technology into all its premium books to help students study more efficiently at a fraction of the cost of traditional textbooks. The company also empowers educators to engage their students more effectively through customizable books and intuitive teaching tools as part of the Boundless Teaching Platform. More than 2 million learners access Boundless free and premium content each month across the company’s wide distribution platforms, including its website, </a:t>
            </a:r>
            <a:r>
              <a:rPr lang="en-US" dirty="0" err="1" smtClean="0"/>
              <a:t>iOS</a:t>
            </a:r>
            <a:r>
              <a:rPr lang="en-US" dirty="0" smtClean="0"/>
              <a:t> apps, Kindle books, and </a:t>
            </a:r>
            <a:r>
              <a:rPr lang="en-US" dirty="0" err="1" smtClean="0"/>
              <a:t>iBooks</a:t>
            </a:r>
            <a:r>
              <a:rPr lang="en-US" dirty="0" smtClean="0"/>
              <a:t>. To get started learning or teaching with Boundless, visit </a:t>
            </a:r>
            <a:r>
              <a:rPr lang="en-US" dirty="0" smtClean="0">
                <a:hlinkClick r:id="rId3"/>
              </a:rPr>
              <a:t>boundless.com</a:t>
            </a:r>
            <a:r>
              <a:rPr lang="en-US" dirty="0" smtClean="0"/>
              <a:t>.</a:t>
            </a:r>
            <a:endParaRPr lang="en-US" dirty="0"/>
          </a:p>
        </p:txBody>
      </p:sp>
      <p:sp>
        <p:nvSpPr>
          <p:cNvPr id="6"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9" name="Line 6"/>
          <p:cNvSpPr>
            <a:spLocks noChangeShapeType="1"/>
          </p:cNvSpPr>
          <p:nvPr/>
        </p:nvSpPr>
        <p:spPr bwMode="auto">
          <a:xfrm>
            <a:off x="3429000" y="762000"/>
            <a:ext cx="5494337" cy="0"/>
          </a:xfrm>
          <a:prstGeom prst="line">
            <a:avLst/>
          </a:prstGeom>
          <a:noFill/>
          <a:ln w="12700" cap="flat">
            <a:solidFill>
              <a:srgbClr val="B2B2B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0" name="Rectangle 9"/>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1"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2"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Title 16"/>
          <p:cNvSpPr>
            <a:spLocks noGrp="1"/>
          </p:cNvSpPr>
          <p:nvPr>
            <p:ph type="title"/>
          </p:nvPr>
        </p:nvSpPr>
        <p:spPr/>
        <p:txBody>
          <a:bodyPr/>
          <a:lstStyle/>
          <a:p>
            <a:r>
              <a:rPr lang="en-US" dirty="0" smtClean="0"/>
              <a:t>About Boundless</a:t>
            </a:r>
            <a:endParaRPr lang="en-US" dirty="0"/>
          </a:p>
        </p:txBody>
      </p:sp>
    </p:spTree>
    <p:extLst>
      <p:ext uri="{BB962C8B-B14F-4D97-AF65-F5344CB8AC3E}">
        <p14:creationId xmlns:p14="http://schemas.microsoft.com/office/powerpoint/2010/main" val="1703359636"/>
      </p:ext>
    </p:extLst>
  </p:cSld>
  <p:clrMapOvr>
    <a:masterClrMapping/>
  </p:clrMapOvr>
  <p:transition xmlns:p14="http://schemas.microsoft.com/office/powerpoint/2010/mai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Single Slit Diffraction - One Wavelength</a:t>
            </a:r>
          </a:p>
          <a:p>
            <a:pPr lvl="1"/>
            <a:r>
              <a:rPr lang="en-US" dirty="0" smtClean="0"/>
              <a:t>Visualization of single slit diffraction when the slit is equal to one wavelength.</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"Wavelength=slitwidthspectrum."</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BY-SA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http://en.wikipedia.org/wiki/File:Wavelength=slitwidthspectrum.gif</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 Optics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6c8395d465b64b09eaf4e00091d59665}">
                <a14:useLocalDpi xmlns:a14="http://schemas.microsoft.com/office/drawing/2010/main" val="0"/>
              </a:ext>
            </a:extLst>
          </a:blip>
          <a:stretch>
            <a:fillRect/>
          </a:stretch>
        </p:blipFill>
        <p:spPr>
          <a:xfrm>
            <a:off x="2400300" y="533400"/>
            <a:ext cx="4343400"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Compact Disc</a:t>
            </a:r>
          </a:p>
          <a:p>
            <a:pPr lvl="1"/>
            <a:r>
              <a:rPr lang="en-US" dirty="0" smtClean="0"/>
              <a:t>The bottom surface of a compact disc showing characteristic iridescence.</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"CD autolev crop."</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BY-SA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http://en.wikipedia.org/wiki/File:CD_autolev_crop.jpg</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 Optics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f1bdc31c2c4f1085ac896441260141d8}">
                <a14:useLocalDpi xmlns:a14="http://schemas.microsoft.com/office/drawing/2010/main" val="0"/>
              </a:ext>
            </a:extLst>
          </a:blip>
          <a:stretch>
            <a:fillRect/>
          </a:stretch>
        </p:blipFill>
        <p:spPr>
          <a:xfrm>
            <a:off x="2400300" y="533400"/>
            <a:ext cx="4343400"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Early Version of an Optical Disc</a:t>
            </a:r>
          </a:p>
          <a:p>
            <a:pPr lvl="1"/>
            <a:r>
              <a:rPr lang="en-US" dirty="0" smtClean="0"/>
              <a:t>In this early version of an optical disc, you can see the pits and lands which either reflect back light or scatter it.</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"Lichttonorgelversuchsscheibe."</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BY-SA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http://en.wikipedia.org/wiki/File:Lichttonorgelversuchsscheibe.jpg</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 Optics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abd362377e5c6eead99c40584a058d42}">
                <a14:useLocalDpi xmlns:a14="http://schemas.microsoft.com/office/drawing/2010/main" val="0"/>
              </a:ext>
            </a:extLst>
          </a:blip>
          <a:stretch>
            <a:fillRect/>
          </a:stretch>
        </p:blipFill>
        <p:spPr>
          <a:xfrm>
            <a:off x="266700" y="533400"/>
            <a:ext cx="8610600" cy="3035236"/>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The Visible Spectrum</a:t>
            </a:r>
          </a:p>
          <a:p>
            <a:pPr lvl="1"/>
            <a:r>
              <a:rPr lang="en-US" dirty="0" smtClean="0"/>
              <a:t>Visible Spectrum, represented linearly</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"Linear visible spectrum."</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Public domain</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http://en.wikipedia.org/wiki/File:Linear_visible_spectrum.svg</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 Optics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8cb00d6bcc02ee0e92b1f06da860c90b}">
                <a14:useLocalDpi xmlns:a14="http://schemas.microsoft.com/office/drawing/2010/main" val="0"/>
              </a:ext>
            </a:extLst>
          </a:blip>
          <a:stretch>
            <a:fillRect/>
          </a:stretch>
        </p:blipFill>
        <p:spPr>
          <a:xfrm>
            <a:off x="266700" y="533400"/>
            <a:ext cx="8610600" cy="1636725"/>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Figure 1</a:t>
            </a:r>
          </a:p>
          <a:p>
            <a:pPr lvl="1"/>
            <a:r>
              <a:rPr lang="en-US" dirty="0" smtClean="0"/>
              <a:t>Transverse Waves</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"Onde cisaillement impulsion 1d 30 petit."</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BY-SA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http://en.wikipedia.org/wiki/File:Onde_cisaillement_impulsion_1d_30_petit.gif</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 Optics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063ce598144fdd59d123ed32fb749f6d}">
                <a14:useLocalDpi xmlns:a14="http://schemas.microsoft.com/office/drawing/2010/main" val="0"/>
              </a:ext>
            </a:extLst>
          </a:blip>
          <a:stretch>
            <a:fillRect/>
          </a:stretch>
        </p:blipFill>
        <p:spPr>
          <a:xfrm>
            <a:off x="1704604" y="533400"/>
            <a:ext cx="5734792"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Figure 3</a:t>
            </a:r>
          </a:p>
          <a:p>
            <a:pPr lvl="1"/>
            <a:r>
              <a:rPr lang="en-US" dirty="0" smtClean="0"/>
              <a:t>Example of passing light through a polarizer</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Polarization. January 13, 2013."</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http://cnx.org/content/m42522/latest/</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 Optics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daaa3a76139659ec230fe458098ea808}">
                <a14:useLocalDpi xmlns:a14="http://schemas.microsoft.com/office/drawing/2010/main" val="0"/>
              </a:ext>
            </a:extLst>
          </a:blip>
          <a:stretch>
            <a:fillRect/>
          </a:stretch>
        </p:blipFill>
        <p:spPr>
          <a:xfrm>
            <a:off x="266700" y="533400"/>
            <a:ext cx="8610600" cy="4300379"/>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Figure 5</a:t>
            </a:r>
          </a:p>
          <a:p>
            <a:pPr lvl="1"/>
            <a:r>
              <a:rPr lang="en-US" dirty="0" smtClean="0"/>
              <a:t>A polarizing filter has a polarization axis that acts as a slit passing through electric fields parallel to its direction. The direction of polarization of an EM wave is defined to be the direction of its electric field.</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Polarization. January 13, 2013."</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http://cnx.org/content/m42522/latest/</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 Optics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b2a6916a6c1a8f1cb452de27605f926b}">
                <a14:useLocalDpi xmlns:a14="http://schemas.microsoft.com/office/drawing/2010/main" val="0"/>
              </a:ext>
            </a:extLst>
          </a:blip>
          <a:stretch>
            <a:fillRect/>
          </a:stretch>
        </p:blipFill>
        <p:spPr>
          <a:xfrm>
            <a:off x="266700" y="533400"/>
            <a:ext cx="8610600" cy="3995318"/>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Polarization by Scattering</a:t>
            </a:r>
          </a:p>
          <a:p>
            <a:pPr lvl="1"/>
            <a:r>
              <a:rPr lang="en-US" dirty="0" smtClean="0"/>
              <a:t>Also known as Rayleigh scattering. Unpolarized light scattering from air molecules shakes their electrons perpendicular to the direction of the original ray. The scattered light therefore has a polarization perpendicular to the original direction and none parallel to the original direction.</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Polarization. January 13, 2013."</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http://cnx.org/content/m42522/latest/</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 Optics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38c2b2c62a85ee662ee2fad2a4b8b250}">
                <a14:useLocalDpi xmlns:a14="http://schemas.microsoft.com/office/drawing/2010/main" val="0"/>
              </a:ext>
            </a:extLst>
          </a:blip>
          <a:stretch>
            <a:fillRect/>
          </a:stretch>
        </p:blipFill>
        <p:spPr>
          <a:xfrm>
            <a:off x="1694306" y="533400"/>
            <a:ext cx="5755388"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Fringes in a Michelson Interferometer</a:t>
            </a:r>
          </a:p>
          <a:p>
            <a:pPr lvl="1"/>
            <a:r>
              <a:rPr lang="en-US" dirty="0" smtClean="0"/>
              <a:t>Colored and monochromatic fringes in a Michelson interferometer: (a) White light fringes where the two beams differ in the number of phase inversions; (b) White light fringes where the two beams have experienced the same number of phase inversions; and (c) Fringe pattern using monochromatic light (sodium D lines).</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Wikimedia.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BY-SA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http://upload.wikimedia.org/wikipedia/en/d/dc/Colored_and_monochrome_fringes.png</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 Optics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ea80bd4c8793cf95165279655c441909}">
                <a14:useLocalDpi xmlns:a14="http://schemas.microsoft.com/office/drawing/2010/main" val="0"/>
              </a:ext>
            </a:extLst>
          </a:blip>
          <a:stretch>
            <a:fillRect/>
          </a:stretch>
        </p:blipFill>
        <p:spPr>
          <a:xfrm>
            <a:off x="1894757" y="533400"/>
            <a:ext cx="5354486"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Resolution Limits</a:t>
            </a:r>
          </a:p>
          <a:p>
            <a:pPr lvl="1"/>
            <a:r>
              <a:rPr lang="en-US" dirty="0" smtClean="0"/>
              <a:t>(a) Monochromatic light passed through a small circular aperture produces this diffraction pattern. (b) Two point light sources that are close to one another produce overlapping images because of diffraction. (c) If they are closer together, they cannot be resolved or distinguished.</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Limits of Resolution: The Rayleigh Criterion. January 11, 2013."</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http://cnx.org/content/m42517/latest/</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 Optics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399526bdc1c7945f4001064c2226b1c3}">
                <a14:useLocalDpi xmlns:a14="http://schemas.microsoft.com/office/drawing/2010/main" val="0"/>
              </a:ext>
            </a:extLst>
          </a:blip>
          <a:stretch>
            <a:fillRect/>
          </a:stretch>
        </p:blipFill>
        <p:spPr>
          <a:xfrm>
            <a:off x="266700" y="533400"/>
            <a:ext cx="8610600" cy="3125647"/>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AutoShape 1"/>
          <p:cNvSpPr>
            <a:spLocks/>
          </p:cNvSpPr>
          <p:nvPr/>
        </p:nvSpPr>
        <p:spPr bwMode="auto">
          <a:xfrm>
            <a:off x="0" y="0"/>
            <a:ext cx="3048000" cy="6858000"/>
          </a:xfrm>
          <a:prstGeom prst="roundRect">
            <a:avLst>
              <a:gd name="adj" fmla="val 755"/>
            </a:avLst>
          </a:prstGeom>
          <a:solidFill>
            <a:schemeClr val="accent1"/>
          </a:solidFill>
          <a:ln w="6350">
            <a:solidFill>
              <a:srgbClr val="C5C5C5"/>
            </a:solidFill>
            <a:miter lim="800000"/>
            <a:headEnd/>
            <a:tailEnd/>
          </a:ln>
        </p:spPr>
        <p:txBody>
          <a:bodyPr lIns="0" tIns="0" rIns="0" bIns="0"/>
          <a:lstStyle/>
          <a:p>
            <a:endParaRPr lang="en-US"/>
          </a:p>
        </p:txBody>
      </p:sp>
      <p:sp>
        <p:nvSpPr>
          <p:cNvPr id="13314" name="Rectangle 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sp>
        <p:nvSpPr>
          <p:cNvPr id="13315" name="Rectangle 3"/>
          <p:cNvSpPr>
            <a:spLocks/>
          </p:cNvSpPr>
          <p:nvPr/>
        </p:nvSpPr>
        <p:spPr bwMode="auto">
          <a:xfrm>
            <a:off x="9829800" y="4043363"/>
            <a:ext cx="44831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38100" tIns="38100" rIns="38100" bIns="38100" anchor="ctr"/>
          <a:lstStyle/>
          <a:p>
            <a:pPr algn="r"/>
            <a:r>
              <a:rPr lang="en-US" sz="1000">
                <a:solidFill>
                  <a:srgbClr val="A0A0A0"/>
                </a:solidFill>
                <a:latin typeface="Arial" charset="0"/>
                <a:ea typeface="ＭＳ Ｐゴシック" charset="0"/>
                <a:sym typeface="Arial" charset="0"/>
              </a:rPr>
              <a:t>]</a:t>
            </a:r>
          </a:p>
        </p:txBody>
      </p:sp>
      <p:sp>
        <p:nvSpPr>
          <p:cNvPr id="13316"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317"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318"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13319"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320" name="Rectangle 10"/>
          <p:cNvSpPr>
            <a:spLocks/>
          </p:cNvSpPr>
          <p:nvPr/>
        </p:nvSpPr>
        <p:spPr bwMode="auto">
          <a:xfrm>
            <a:off x="203200" y="6096000"/>
            <a:ext cx="26543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l"/>
            <a:r>
              <a:rPr lang="en-US" sz="800" u="sng" dirty="0" smtClean="0">
                <a:solidFill>
                  <a:srgbClr val="FFFFFF"/>
                </a:solidFill>
                <a:latin typeface="Arial"/>
                <a:ea typeface="ＭＳ Ｐゴシック" charset="0"/>
                <a:cs typeface="Arial"/>
                <a:sym typeface="Helvetica Neue" charset="0"/>
                <a:hlinkClick r:id="rId3"/>
              </a:rPr>
              <a:t>Wave Optics</a:t>
            </a:r>
            <a:endParaRPr lang="en-US" sz="800" u="sng" dirty="0">
              <a:solidFill>
                <a:srgbClr val="FFFFFF"/>
              </a:solidFill>
              <a:latin typeface="Arial"/>
              <a:ea typeface="ＭＳ Ｐゴシック" charset="0"/>
              <a:cs typeface="Arial"/>
              <a:sym typeface="Helvetica Neue" charset="0"/>
            </a:endParaRPr>
          </a:p>
        </p:txBody>
      </p:sp>
      <p:sp>
        <p:nvSpPr>
          <p:cNvPr id="13325" name="Rectangle 13"/>
          <p:cNvSpPr>
            <a:spLocks noGrp="1" noChangeArrowheads="1"/>
          </p:cNvSpPr>
          <p:nvPr>
            <p:ph type="title"/>
          </p:nvPr>
        </p:nvSpPr>
        <p:spPr/>
        <p:txBody>
          <a:bodyPr/>
          <a:lstStyle/>
          <a:p>
            <a:r>
              <a:rPr lang="en-US" dirty="0" smtClean="0"/>
              <a:t>Wave Optics</a:t>
            </a:r>
          </a:p>
        </p:txBody>
      </p:sp>
      <p:sp>
        <p:nvSpPr>
          <p:cNvPr id="13328" name="Rectangle 16"/>
          <p:cNvSpPr>
            <a:spLocks/>
          </p:cNvSpPr>
          <p:nvPr/>
        </p:nvSpPr>
        <p:spPr bwMode="auto">
          <a:xfrm>
            <a:off x="4267200" y="304800"/>
            <a:ext cx="46863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type="none" w="med" len="med"/>
                <a:tailEnd type="none" w="med" len="med"/>
              </a14:hiddenLine>
            </a:ext>
          </a:extLst>
        </p:spPr>
        <p:txBody>
          <a:bodyPr lIns="0" tIns="0" rIns="0" bIns="0"/>
          <a:lstStyle/>
          <a:p>
            <a:pPr algn="l">
              <a:defRPr/>
            </a:pPr>
            <a:r>
              <a:rPr lang="en-US" sz="1400" dirty="0" smtClean="0">
                <a:solidFill>
                  <a:schemeClr val="accent1"/>
                </a:solidFill>
                <a:latin typeface="Arial"/>
                <a:ea typeface="ＭＳ Ｐゴシック" charset="0"/>
                <a:cs typeface="Arial"/>
                <a:sym typeface="Helvetica Neue" charset="0"/>
              </a:rPr>
              <a:t>Superposition and Interference</a:t>
            </a:r>
            <a:endParaRPr lang="en-US" sz="1400" dirty="0">
              <a:solidFill>
                <a:schemeClr val="tx1"/>
              </a:solidFill>
              <a:latin typeface="Helvetica Neue" charset="0"/>
              <a:ea typeface="ＭＳ Ｐゴシック" charset="0"/>
              <a:cs typeface="Helvetica Neue" charset="0"/>
              <a:sym typeface="Helvetica Neue" charset="0"/>
            </a:endParaRPr>
          </a:p>
        </p:txBody>
      </p:sp>
      <p:sp>
        <p:nvSpPr>
          <p:cNvPr id="13330" name="Rectangle 18"/>
          <p:cNvSpPr>
            <a:spLocks/>
          </p:cNvSpPr>
          <p:nvPr/>
        </p:nvSpPr>
        <p:spPr bwMode="auto">
          <a:xfrm>
            <a:off x="4254500" y="1447800"/>
            <a:ext cx="46863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type="none" w="med" len="med"/>
                <a:tailEnd type="none" w="med" len="med"/>
              </a14:hiddenLine>
            </a:ext>
          </a:extLst>
        </p:spPr>
        <p:txBody>
          <a:bodyPr lIns="0" tIns="0" rIns="0" bIns="0"/>
          <a:lstStyle/>
          <a:p>
            <a:pPr algn="l">
              <a:defRPr/>
            </a:pPr>
            <a:r>
              <a:rPr lang="en-US" sz="1400" dirty="0" smtClean="0">
                <a:solidFill>
                  <a:schemeClr val="accent1"/>
                </a:solidFill>
                <a:latin typeface="Arial"/>
                <a:ea typeface="ＭＳ Ｐゴシック" charset="0"/>
                <a:cs typeface="Arial"/>
                <a:sym typeface="Helvetica Neue" charset="0"/>
              </a:rPr>
              <a:t>Diffraction</a:t>
            </a:r>
            <a:endParaRPr lang="en-US" sz="1400" dirty="0">
              <a:solidFill>
                <a:schemeClr val="tx1"/>
              </a:solidFill>
              <a:latin typeface="Helvetica Neue" charset="0"/>
              <a:ea typeface="ＭＳ Ｐゴシック" charset="0"/>
              <a:cs typeface="Helvetica Neue" charset="0"/>
              <a:sym typeface="Helvetica Neue" charset="0"/>
            </a:endParaRPr>
          </a:p>
        </p:txBody>
      </p:sp>
      <p:sp>
        <p:nvSpPr>
          <p:cNvPr id="13332" name="Rectangle 20"/>
          <p:cNvSpPr>
            <a:spLocks/>
          </p:cNvSpPr>
          <p:nvPr/>
        </p:nvSpPr>
        <p:spPr bwMode="auto">
          <a:xfrm>
            <a:off x="4254500" y="2590800"/>
            <a:ext cx="46863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type="none" w="med" len="med"/>
                <a:tailEnd type="none" w="med" len="med"/>
              </a14:hiddenLine>
            </a:ext>
          </a:extLst>
        </p:spPr>
        <p:txBody>
          <a:bodyPr lIns="0" tIns="0" rIns="0" bIns="0"/>
          <a:lstStyle/>
          <a:p>
            <a:pPr algn="l">
              <a:defRPr/>
            </a:pPr>
            <a:r>
              <a:rPr lang="en-US" sz="1400" dirty="0" smtClean="0">
                <a:solidFill>
                  <a:schemeClr val="accent1"/>
                </a:solidFill>
                <a:latin typeface="Arial"/>
                <a:ea typeface="ＭＳ Ｐゴシック" charset="0"/>
                <a:cs typeface="Arial"/>
                <a:sym typeface="Helvetica Neue" charset="0"/>
              </a:rPr>
              <a:t>Further Topics</a:t>
            </a:r>
            <a:endParaRPr lang="en-US" sz="1400" dirty="0">
              <a:solidFill>
                <a:schemeClr val="tx1"/>
              </a:solidFill>
              <a:latin typeface="Helvetica Neue" charset="0"/>
              <a:ea typeface="ＭＳ Ｐゴシック" charset="0"/>
              <a:cs typeface="Helvetica Neue" charset="0"/>
              <a:sym typeface="Helvetica Neue" charset="0"/>
            </a:endParaRPr>
          </a:p>
        </p:txBody>
      </p:sp>
      <p:sp>
        <p:nvSpPr>
          <p:cNvPr id="13334" name="Rectangle 22"/>
          <p:cNvSpPr>
            <a:spLocks/>
          </p:cNvSpPr>
          <p:nvPr/>
        </p:nvSpPr>
        <p:spPr bwMode="auto">
          <a:xfrm>
            <a:off x="4254500" y="3733800"/>
            <a:ext cx="46863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type="none" w="med" len="med"/>
                <a:tailEnd type="none" w="med" len="med"/>
              </a14:hiddenLine>
            </a:ext>
          </a:extLst>
        </p:spPr>
        <p:txBody>
          <a:bodyPr lIns="0" tIns="0" rIns="0" bIns="0"/>
          <a:lstStyle/>
          <a:p>
            <a:pPr algn="l">
              <a:defRPr/>
            </a:pPr>
            <a:r>
              <a:rPr lang="en-US" sz="1400" dirty="0" smtClean="0">
                <a:solidFill>
                  <a:schemeClr val="accent1"/>
                </a:solidFill>
                <a:latin typeface="Arial"/>
                <a:ea typeface="ＭＳ Ｐゴシック" charset="0"/>
                <a:cs typeface="Arial"/>
                <a:sym typeface="Helvetica Neue" charset="0"/>
              </a:rPr>
              <a:t>Applications of Wave Optics</a:t>
            </a:r>
            <a:endParaRPr lang="en-US" sz="1400" dirty="0">
              <a:solidFill>
                <a:schemeClr val="tx1"/>
              </a:solidFill>
              <a:latin typeface="Helvetica Neue" charset="0"/>
              <a:ea typeface="ＭＳ Ｐゴシック" charset="0"/>
              <a:cs typeface="Helvetica Neue" charset="0"/>
              <a:sym typeface="Helvetica Neue" charset="0"/>
            </a:endParaRPr>
          </a:p>
        </p:txBody>
      </p:sp>
      <p:pic>
        <p:nvPicPr>
          <p:cNvPr id="1333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24" name="Rectangle 16"/>
          <p:cNvSpPr>
            <a:spLocks/>
          </p:cNvSpPr>
          <p:nvPr/>
        </p:nvSpPr>
        <p:spPr bwMode="auto">
          <a:xfrm>
            <a:off x="4267200" y="4876800"/>
            <a:ext cx="46863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type="none" w="med" len="med"/>
                <a:tailEnd type="none" w="med" len="med"/>
              </a14:hiddenLine>
            </a:ext>
          </a:extLst>
        </p:spPr>
        <p:txBody>
          <a:bodyPr lIns="0" tIns="0" rIns="0" bIns="0"/>
          <a:lstStyle/>
          <a:p>
            <a:pPr algn="l">
              <a:defRPr/>
            </a:pPr>
            <a:r>
              <a:rPr lang="en-US" sz="1400" dirty="0" smtClean="0">
                <a:solidFill>
                  <a:schemeClr val="accent1"/>
                </a:solidFill>
                <a:latin typeface="Arial"/>
                <a:ea typeface="ＭＳ Ｐゴシック" charset="0"/>
                <a:cs typeface="Arial"/>
                <a:sym typeface="Helvetica Neue" charset="0"/>
              </a:rPr>
              <a:t/>
            </a:r>
            <a:endParaRPr lang="en-US" sz="1400" dirty="0">
              <a:solidFill>
                <a:schemeClr val="tx1"/>
              </a:solidFill>
              <a:latin typeface="Helvetica Neue" charset="0"/>
              <a:ea typeface="ＭＳ Ｐゴシック" charset="0"/>
              <a:cs typeface="Helvetica Neue" charset="0"/>
              <a:sym typeface="Helvetica Neue" charset="0"/>
            </a:endParaRPr>
          </a:p>
        </p:txBody>
      </p:sp>
      <p:pic>
        <p:nvPicPr>
          <p:cNvPr id="2" name="Picture 1" descr="chapterimage.jpg"/>
          <p:cNvPicPr>
            <a:picLocks noChangeAspect="1"/>
          </p:cNvPicPr>
          <p:nvPr/>
        </p:nvPicPr>
        <p:blipFill>
          <a:blip r:embed="rId6">
            <a:extLst>
              <a:ext uri="{66cbad4dba42c966bbea0d9a861d41e6}">
                <a14:useLocalDpi xmlns:a14="http://schemas.microsoft.com/office/drawing/2010/main" val="0"/>
              </a:ext>
            </a:extLst>
          </a:blip>
          <a:stretch>
            <a:fillRect/>
          </a:stretch>
        </p:blipFill>
        <p:spPr>
          <a:xfrm>
            <a:off x="3200400" y="304800"/>
            <a:ext cx="863600" cy="288655"/>
          </a:xfrm>
          <a:prstGeom prst="rect">
            <a:avLst/>
          </a:prstGeom>
        </p:spPr>
      </p:pic>
      <p:pic>
        <p:nvPicPr>
          <p:cNvPr id="29" name="Picture 28" descr="chapterimage.jpg"/>
          <p:cNvPicPr>
            <a:picLocks noChangeAspect="1"/>
          </p:cNvPicPr>
          <p:nvPr/>
        </p:nvPicPr>
        <p:blipFill>
          <a:blip r:embed="rId7">
            <a:extLst>
              <a:ext uri="{bd58cabe0d6833ac9cd52d4ef9912073}">
                <a14:useLocalDpi xmlns:a14="http://schemas.microsoft.com/office/drawing/2010/main" val="0"/>
              </a:ext>
            </a:extLst>
          </a:blip>
          <a:stretch>
            <a:fillRect/>
          </a:stretch>
        </p:blipFill>
        <p:spPr>
          <a:xfrm>
            <a:off x="3200400" y="1447800"/>
            <a:ext cx="445293" cy="863600"/>
          </a:xfrm>
          <a:prstGeom prst="rect">
            <a:avLst/>
          </a:prstGeom>
        </p:spPr>
      </p:pic>
      <p:pic>
        <p:nvPicPr>
          <p:cNvPr id="30" name="Picture 29" descr="chapterimage.jpg"/>
          <p:cNvPicPr>
            <a:picLocks noChangeAspect="1"/>
          </p:cNvPicPr>
          <p:nvPr/>
        </p:nvPicPr>
        <p:blipFill>
          <a:blip r:embed="rId8">
            <a:extLst>
              <a:ext uri="{c00ea5c89739672451b21c0915c77671}">
                <a14:useLocalDpi xmlns:a14="http://schemas.microsoft.com/office/drawing/2010/main" val="0"/>
              </a:ext>
            </a:extLst>
          </a:blip>
          <a:stretch>
            <a:fillRect/>
          </a:stretch>
        </p:blipFill>
        <p:spPr>
          <a:xfrm>
            <a:off x="3200400" y="2590800"/>
            <a:ext cx="863600" cy="647700"/>
          </a:xfrm>
          <a:prstGeom prst="rect">
            <a:avLst/>
          </a:prstGeom>
        </p:spPr>
      </p:pic>
      <p:pic>
        <p:nvPicPr>
          <p:cNvPr id="31" name="Picture 30" descr="chapterimage.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0400" y="3733800"/>
            <a:ext cx="863600" cy="863600"/>
          </a:xfrm>
          <a:prstGeom prst="rect">
            <a:avLst/>
          </a:prstGeom>
        </p:spPr>
      </p:pic>
    </p:spTree>
  </p:cSld>
  <p:clrMapOvr>
    <a:masterClrMapping/>
  </p:clrMapOvr>
  <p:transition xmlns:p14="http://schemas.microsoft.com/office/powerpoint/2010/mai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Sunset</a:t>
            </a:r>
          </a:p>
          <a:p>
            <a:pPr lvl="1"/>
            <a:r>
              <a:rPr lang="en-US" dirty="0" smtClean="0"/>
              <a:t>A gradient of colors in the sky during sunset</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"SDIM0241b."</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Public domain</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http://en.wikipedia.org/wiki/File:SDIM0241b.jpg</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 Optics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4d2145e1bedb430fa248dc75ee4e1fc3}">
                <a14:useLocalDpi xmlns:a14="http://schemas.microsoft.com/office/drawing/2010/main" val="0"/>
              </a:ext>
            </a:extLst>
          </a:blip>
          <a:stretch>
            <a:fillRect/>
          </a:stretch>
        </p:blipFill>
        <p:spPr>
          <a:xfrm>
            <a:off x="1312413" y="533400"/>
            <a:ext cx="6519174"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Young's Double Slit Experiment</a:t>
            </a:r>
          </a:p>
          <a:p>
            <a:pPr lvl="1"/>
            <a:r>
              <a:rPr lang="en-US" dirty="0" smtClean="0"/>
              <a:t>Light is sent through two vertical slits and is diffracted into a pattern of vertical lines spread out horizontally. Without diffraction and interference, the light would simply make two lines on the screen.</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Young’s Double Slit Experiment. January 11, 2013."</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http://cnx.org/content/m42508/latest/</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 Optics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e4f3b229c2cd23a7e4e016fe7f6cef3d}">
                <a14:useLocalDpi xmlns:a14="http://schemas.microsoft.com/office/drawing/2010/main" val="0"/>
              </a:ext>
            </a:extLst>
          </a:blip>
          <a:stretch>
            <a:fillRect/>
          </a:stretch>
        </p:blipFill>
        <p:spPr>
          <a:xfrm>
            <a:off x="2180260" y="533400"/>
            <a:ext cx="4783480"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Theoretical Constructive and Destructive Wave Interference</a:t>
            </a:r>
          </a:p>
          <a:p>
            <a:pPr lvl="1"/>
            <a:r>
              <a:rPr lang="en-US" dirty="0" smtClean="0"/>
              <a:t>The amplitudes of waves add together. (a) Pure constructive interference is obtained when identical waves are in phase. (b) Pure destructive interference occurs when identical waves are exactly out of phase (shifted by half a wavelength).</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Young’s Double Slit Experiment. January 11, 2013."</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http://cnx.org/content/m42508/latest/</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 Optics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46028372267f3e792e37894223bc2ce5}">
                <a14:useLocalDpi xmlns:a14="http://schemas.microsoft.com/office/drawing/2010/main" val="0"/>
              </a:ext>
            </a:extLst>
          </a:blip>
          <a:stretch>
            <a:fillRect/>
          </a:stretch>
        </p:blipFill>
        <p:spPr>
          <a:xfrm>
            <a:off x="2982951" y="533400"/>
            <a:ext cx="3178097"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Practical Constructive and Destructive Wave Interference</a:t>
            </a:r>
          </a:p>
          <a:p>
            <a:pPr lvl="1"/>
            <a:r>
              <a:rPr lang="en-US" dirty="0" smtClean="0"/>
              <a:t>Double slits produce two coherent sources of waves that interfere. (a) Light spreads out (diffracts) from each slit because the slits are narrow. These waves overlap and interfere constructively (bright lines) and destructively (dark regions). We can only see this if the light falls onto a screen and is scattered into our eyes. (b) Double-slit interference pattern for water waves are nearly identical to that for light. Wave action is greatest in regions of constructive interference and least in regions of destructive interference. (c) When light that has passed through double slits falls on a screen, we see a pattern such as this.</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Young’s Double Slit Experiment. January 11, 2013."</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http://cnx.org/content/m42508/latest/</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 Optics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586a4e9c498fdf753b358b16d838bb5c}">
                <a14:useLocalDpi xmlns:a14="http://schemas.microsoft.com/office/drawing/2010/main" val="0"/>
              </a:ext>
            </a:extLst>
          </a:blip>
          <a:stretch>
            <a:fillRect/>
          </a:stretch>
        </p:blipFill>
        <p:spPr>
          <a:xfrm>
            <a:off x="451127" y="533400"/>
            <a:ext cx="8241745"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Single Slit Diffraction - Four Wavelengths</a:t>
            </a:r>
          </a:p>
          <a:p>
            <a:pPr lvl="1"/>
            <a:r>
              <a:rPr lang="en-US" dirty="0" smtClean="0"/>
              <a:t>This figure shows single slit diffraction, but the slit is the length of 4 wavelengths.</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"Wave Diffraction 4Lambda Slit."</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Public domain</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http://en.wikipedia.org/wiki/File:Wave_Diffraction_4Lambda_Slit.png</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 Optics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3f704a6749b5ae9637ee11d094a27279}">
                <a14:useLocalDpi xmlns:a14="http://schemas.microsoft.com/office/drawing/2010/main" val="0"/>
              </a:ext>
            </a:extLst>
          </a:blip>
          <a:stretch>
            <a:fillRect/>
          </a:stretch>
        </p:blipFill>
        <p:spPr>
          <a:xfrm>
            <a:off x="1879092" y="533400"/>
            <a:ext cx="5385816"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Figure 3</a:t>
            </a:r>
          </a:p>
          <a:p>
            <a:pPr lvl="1"/>
            <a:r>
              <a:rPr lang="en-US" dirty="0" smtClean="0"/>
              <a:t>This diagram of a Michelson Interferometer shows the path that the light waves travels in the instrument.</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"Michaelson with letters."</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BY-SA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http://en.wikipedia.org/wiki/File:Michaelson_with_letters.jpg</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 Optics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9a41c8c791b9b1de25f6eb1fc3facafa}">
                <a14:useLocalDpi xmlns:a14="http://schemas.microsoft.com/office/drawing/2010/main" val="0"/>
              </a:ext>
            </a:extLst>
          </a:blip>
          <a:stretch>
            <a:fillRect/>
          </a:stretch>
        </p:blipFill>
        <p:spPr>
          <a:xfrm>
            <a:off x="2248465" y="533400"/>
            <a:ext cx="4647069"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Figure 2</a:t>
            </a:r>
          </a:p>
          <a:p>
            <a:pPr lvl="1"/>
            <a:r>
              <a:rPr lang="en-US" dirty="0" smtClean="0"/>
              <a:t>An EM wave, such as light, is a transverse wave. The electric and magnetic fields are perpendicular to the direction of propagation.</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Polarization. January 13, 2013."</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http://cnx.org/content/m42522/latest/</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 Optics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3580c61da972ed9bdc10ab7972c26c36}">
                <a14:useLocalDpi xmlns:a14="http://schemas.microsoft.com/office/drawing/2010/main" val="0"/>
              </a:ext>
            </a:extLst>
          </a:blip>
          <a:stretch>
            <a:fillRect/>
          </a:stretch>
        </p:blipFill>
        <p:spPr>
          <a:xfrm>
            <a:off x="1261482" y="533400"/>
            <a:ext cx="6621036"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Figure 4</a:t>
            </a:r>
          </a:p>
          <a:p>
            <a:pPr lvl="1"/>
            <a:r>
              <a:rPr lang="en-US" dirty="0" smtClean="0"/>
              <a:t>These two photographs of a river show the effect of a polarizing filter in reducing glare in light reflected from the surface of water. Part (b) of this figure was taken with a polarizing filter and part (a) was not. As a result, the reflection of clouds and sky observed in part (a) is not observed in part (b). Polarizing sunglasses are particularly useful on snow and water. (credit: Amithshs, Wikimedia Commons)</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Polarization. January 13, 2013."</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http://cnx.org/content/m42522/latest/</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 Optics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c7310bf293e0de05de5ee3013d70b1d3}">
                <a14:useLocalDpi xmlns:a14="http://schemas.microsoft.com/office/drawing/2010/main" val="0"/>
              </a:ext>
            </a:extLst>
          </a:blip>
          <a:stretch>
            <a:fillRect/>
          </a:stretch>
        </p:blipFill>
        <p:spPr>
          <a:xfrm>
            <a:off x="266700" y="533400"/>
            <a:ext cx="8610600" cy="3538956"/>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Thin Film Interference</a:t>
            </a:r>
          </a:p>
          <a:p>
            <a:pPr lvl="1"/>
            <a:r>
              <a:rPr lang="en-US" dirty="0" smtClean="0"/>
              <a:t>In this video I continue with my tutorials on Electromagnetism to Optics which is pitched at university undergraduate level. I have intended for a long time to record videos which describe the transition made from classical electromagnetism to optics. In many respects these videos will cover 'wave' optics. I devote much time to discussing the complex exponential representation of waves, Maxwell's Equations, the wave equation etc.Specifically here, I derive the formula for the optical path difference and the phase difference for a 'wave' of light propagating through a thin film. This expression can be used for anti reflective coatings. The phase difference is the product of the optical path differene and the wave vector k.I hope it's of use!! Thank you for watching and I hope that this matches your requirements.</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u="sng" dirty="0" smtClean="0">
                <a:solidFill>
                  <a:srgbClr val="FFFFFF"/>
                </a:solidFill>
                <a:latin typeface="Arial"/>
                <a:ea typeface="ＭＳ Ｐゴシック" charset="0"/>
                <a:cs typeface="Arial"/>
                <a:sym typeface="Helvetica Neue" charset="0"/>
                <a:hlinkClick r:id="rId3"/>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 Optics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5">
            <a:extLst>
              <a:ext uri="{c00ea5c89739672451b21c0915c77671}">
                <a14:useLocalDpi xmlns:a14="http://schemas.microsoft.com/office/drawing/2010/main" val="0"/>
              </a:ext>
            </a:extLst>
          </a:blip>
          <a:stretch>
            <a:fillRect/>
          </a:stretch>
        </p:blipFill>
        <p:spPr>
          <a:xfrm>
            <a:off x="1676400" y="533400"/>
            <a:ext cx="5791200"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Readable Surface of a CD</a:t>
            </a:r>
          </a:p>
          <a:p>
            <a:pPr lvl="1"/>
            <a:r>
              <a:rPr lang="en-US" dirty="0" smtClean="0"/>
              <a:t>The readable surface of a Compact Disc includes a spiral track wound tightly enough to cause light to diffract into a full visible spectrum.</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Wikimedia.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BY-SA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http://upload.wikimedia.org/wikipedia/commons/thumb/d/d0/Compact_disc.svg/500px-Compact_disc.svg.png</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 Optics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1250904ddab0122011b9bf9ad8c8b5cf}">
                <a14:useLocalDpi xmlns:a14="http://schemas.microsoft.com/office/drawing/2010/main" val="0"/>
              </a:ext>
            </a:extLst>
          </a:blip>
          <a:stretch>
            <a:fillRect/>
          </a:stretch>
        </p:blipFill>
        <p:spPr>
          <a:xfrm>
            <a:off x="2400300" y="533400"/>
            <a:ext cx="4343400"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ectionimage.jpg"/>
          <p:cNvPicPr>
            <a:picLocks noChangeAspect="1"/>
          </p:cNvPicPr>
          <p:nvPr/>
        </p:nvPicPr>
        <p:blipFill>
          <a:blip r:embed="rId6">
            <a:extLst>
              <a:ext uri="{66cbad4dba42c966bbea0d9a861d41e6}">
                <a14:useLocalDpi xmlns:a14="http://schemas.microsoft.com/office/drawing/2010/main" val="0"/>
              </a:ext>
            </a:extLst>
          </a:blip>
          <a:stretch>
            <a:fillRect/>
          </a:stretch>
        </p:blipFill>
        <p:spPr>
          <a:xfrm>
            <a:off x="152400" y="1447800"/>
            <a:ext cx="2768600" cy="925395"/>
          </a:xfrm>
          <a:prstGeom prst="rect">
            <a:avLst/>
          </a:prstGeom>
        </p:spPr>
      </p:pic>
      <p:sp>
        <p:nvSpPr>
          <p:cNvPr id="22" name="Text Placeholder 21"/>
          <p:cNvSpPr>
            <a:spLocks noGrp="1"/>
          </p:cNvSpPr>
          <p:nvPr>
            <p:ph type="body" sz="quarter" idx="10"/>
          </p:nvPr>
        </p:nvSpPr>
        <p:spPr>
          <a:xfrm>
            <a:off x="3231005" y="1371600"/>
            <a:ext cx="5664901" cy="4800600"/>
          </a:xfrm>
        </p:spPr>
        <p:txBody>
          <a:bodyPr/>
          <a:lstStyle/>
          <a:p>
            <a:pPr marL="115888" indent="-115888"/>
            <a:r>
              <a:rPr lang="en-US" dirty="0" smtClean="0"/>
              <a:t>Conditions for Wave Interference: Reflection due to Phase Change</a:t>
            </a:r>
          </a:p>
          <a:p>
            <a:pPr marL="115888" indent="-115888"/>
            <a:r>
              <a:rPr lang="en-US" dirty="0" smtClean="0"/>
              <a:t>Air Wedge</a:t>
            </a:r>
          </a:p>
          <a:p>
            <a:pPr marL="115888" indent="-115888"/>
            <a:r>
              <a:rPr lang="en-US" dirty="0"/>
              <a:t/>
            </a:r>
            <a:r>
              <a:rPr lang="en-US" dirty="0"/>
              <a:t>Newton's Rings</a:t>
            </a:r>
            <a:r>
              <a:rPr lang="en-US" dirty="0"/>
              <a:t> </a:t>
            </a:r>
            <a:endParaRPr lang="en-US" dirty="0" smtClean="0"/>
          </a:p>
        </p:txBody>
      </p:sp>
      <p:sp>
        <p:nvSpPr>
          <p:cNvPr id="21" name="Title 20"/>
          <p:cNvSpPr>
            <a:spLocks noGrp="1"/>
          </p:cNvSpPr>
          <p:nvPr>
            <p:ph type="title"/>
          </p:nvPr>
        </p:nvSpPr>
        <p:spPr>
          <a:xfrm>
            <a:off x="152400" y="381000"/>
            <a:ext cx="8686800" cy="685800"/>
          </a:xfrm>
        </p:spPr>
        <p:txBody>
          <a:bodyPr/>
          <a:lstStyle/>
          <a:p>
            <a:r>
              <a:rPr lang="en-US" dirty="0" smtClean="0"/>
              <a:t>Superposition and Interference</a:t>
            </a:r>
            <a:endParaRPr lang="en-US" dirty="0"/>
          </a:p>
        </p:txBody>
      </p:sp>
      <p:sp>
        <p:nvSpPr>
          <p:cNvPr id="5"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6"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
            </a:r>
            <a:r>
              <a:rPr lang="en-US" sz="1000" dirty="0" smtClean="0">
                <a:solidFill>
                  <a:srgbClr val="828282"/>
                </a:solidFill>
                <a:latin typeface="Helvetica Neue Light" charset="0"/>
                <a:ea typeface="ＭＳ Ｐゴシック" charset="0"/>
                <a:cs typeface="Helvetica Neue Light" charset="0"/>
                <a:sym typeface="Helvetica Neue Light" charset="0"/>
              </a:rPr>
              <a:t>Wave Optics</a:t>
            </a:r>
            <a:r>
              <a:rPr lang="en-US" sz="1000" dirty="0" smtClean="0">
                <a:solidFill>
                  <a:srgbClr val="828282"/>
                </a:solidFill>
                <a:latin typeface="Helvetica Neue Light" charset="0"/>
                <a:ea typeface="ＭＳ Ｐゴシック" charset="0"/>
                <a:cs typeface="Helvetica Neue Light" charset="0"/>
                <a:sym typeface="Helvetica Neue Light" charset="0"/>
              </a:rPr>
              <a:t> &gt; </a:t>
            </a:r>
            <a:r>
              <a:rPr lang="en-US" sz="1000" dirty="0" smtClean="0">
                <a:solidFill>
                  <a:srgbClr val="828282"/>
                </a:solidFill>
                <a:latin typeface="Helvetica Neue Light" charset="0"/>
                <a:ea typeface="ＭＳ Ｐゴシック" charset="0"/>
                <a:cs typeface="Helvetica Neue Light" charset="0"/>
                <a:sym typeface="Helvetica Neue Light" charset="0"/>
              </a:rPr>
              <a:t>Superposition and Interference</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
        <p:nvSpPr>
          <p:cNvPr id="7" name="Line 6"/>
          <p:cNvSpPr>
            <a:spLocks noChangeShapeType="1"/>
          </p:cNvSpPr>
          <p:nvPr/>
        </p:nvSpPr>
        <p:spPr bwMode="auto">
          <a:xfrm>
            <a:off x="152400" y="1143000"/>
            <a:ext cx="8770937" cy="0"/>
          </a:xfrm>
          <a:prstGeom prst="line">
            <a:avLst/>
          </a:prstGeom>
          <a:noFill/>
          <a:ln w="12700" cap="flat">
            <a:solidFill>
              <a:srgbClr val="B2B2B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8"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9"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1" name="Rectangle 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 name="Rectangle 8"/>
          <p:cNvSpPr>
            <a:spLocks/>
          </p:cNvSpPr>
          <p:nvPr/>
        </p:nvSpPr>
        <p:spPr bwMode="auto">
          <a:xfrm>
            <a:off x="3962400" y="64770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pic>
        <p:nvPicPr>
          <p:cNvPr id="1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0" name="Rectangle 10"/>
          <p:cNvSpPr>
            <a:spLocks/>
          </p:cNvSpPr>
          <p:nvPr/>
        </p:nvSpPr>
        <p:spPr bwMode="auto">
          <a:xfrm>
            <a:off x="1676400" y="6629400"/>
            <a:ext cx="66167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u="sng" dirty="0" smtClean="0">
                <a:solidFill>
                  <a:srgbClr val="FFFFFF"/>
                </a:solidFill>
                <a:latin typeface="Arial"/>
                <a:ea typeface="ＭＳ Ｐゴシック" charset="0"/>
                <a:cs typeface="Arial"/>
                <a:sym typeface="Helvetica Neue" charset="0"/>
                <a:hlinkClick r:id="rId5"/>
              </a:rPr>
              <a:t>www.boundless.com/physics/textbooks/boundless-physics-textbook/wave-optics-26/superposition-and-interference-174/</a:t>
            </a:r>
            <a:endParaRPr lang="en-US" sz="800" u="sng" dirty="0">
              <a:solidFill>
                <a:srgbClr val="FFFFFF"/>
              </a:solidFill>
              <a:latin typeface="Arial"/>
              <a:ea typeface="ＭＳ Ｐゴシック" charset="0"/>
              <a:cs typeface="Arial"/>
              <a:sym typeface="Helvetica Neue" charset="0"/>
            </a:endParaRPr>
          </a:p>
        </p:txBody>
      </p:sp>
    </p:spTree>
    <p:extLst>
      <p:ext uri="{BB962C8B-B14F-4D97-AF65-F5344CB8AC3E}">
        <p14:creationId xmlns:p14="http://schemas.microsoft.com/office/powerpoint/2010/main" val="37228575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A simple spectroscope</a:t>
            </a:r>
          </a:p>
          <a:p>
            <a:pPr lvl="1"/>
            <a:r>
              <a:rPr lang="en-US" dirty="0" smtClean="0"/>
              <a:t>A very simple spectroscope based on a prism</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"Simple spectroscope."</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BY-SA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http://en.wikipedia.org/wiki/File:Simple_spectroscope.jpg</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 Optics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01f3f31b11b15b6a722acabc59eeda5a}">
                <a14:useLocalDpi xmlns:a14="http://schemas.microsoft.com/office/drawing/2010/main" val="0"/>
              </a:ext>
            </a:extLst>
          </a:blip>
          <a:stretch>
            <a:fillRect/>
          </a:stretch>
        </p:blipFill>
        <p:spPr>
          <a:xfrm>
            <a:off x="3208796" y="533400"/>
            <a:ext cx="2726408"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Spectrometer Diagram</a:t>
            </a:r>
          </a:p>
          <a:p>
            <a:pPr lvl="1"/>
            <a:r>
              <a:rPr lang="en-US" dirty="0" smtClean="0"/>
              <a:t>This diagram shows the light pathways in a spectrometer.</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"Spectrometer schematic."</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GNU FDL</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http://en.wikipedia.org/wiki/File:Spectrometer_schematic.gif</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 Optics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fb9f3a8dff80790e98ea6d29585898fe}">
                <a14:useLocalDpi xmlns:a14="http://schemas.microsoft.com/office/drawing/2010/main" val="0"/>
              </a:ext>
            </a:extLst>
          </a:blip>
          <a:stretch>
            <a:fillRect/>
          </a:stretch>
        </p:blipFill>
        <p:spPr>
          <a:xfrm>
            <a:off x="266700" y="533400"/>
            <a:ext cx="8610600" cy="3939349"/>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Wave Interference</a:t>
            </a:r>
          </a:p>
          <a:p>
            <a:pPr lvl="1"/>
            <a:r>
              <a:rPr lang="en-US" dirty="0" smtClean="0"/>
              <a:t>A brief introduction to constructive and destructive wave interference and the principle of superposition.</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u="sng" dirty="0" smtClean="0">
                <a:solidFill>
                  <a:srgbClr val="FFFFFF"/>
                </a:solidFill>
                <a:latin typeface="Arial"/>
                <a:ea typeface="ＭＳ Ｐゴシック" charset="0"/>
                <a:cs typeface="Arial"/>
                <a:sym typeface="Helvetica Neue" charset="0"/>
                <a:hlinkClick r:id="rId3"/>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 Optics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5">
            <a:extLst>
              <a:ext uri="{fa5b705f5cfadcf675b4f5495e48a30a}">
                <a14:useLocalDpi xmlns:a14="http://schemas.microsoft.com/office/drawing/2010/main" val="0"/>
              </a:ext>
            </a:extLst>
          </a:blip>
          <a:stretch>
            <a:fillRect/>
          </a:stretch>
        </p:blipFill>
        <p:spPr>
          <a:xfrm>
            <a:off x="1676400" y="533400"/>
            <a:ext cx="5791200"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Reflection</a:t>
            </a:r>
          </a:p>
          <a:p>
            <a:pPr lvl="1"/>
            <a:r>
              <a:rPr lang="en-US" dirty="0" smtClean="0"/>
              <a:t>Huygens's principle applied to a straight wavefront striking a mirror. The wavelets shown were emitted as each point on the wavefront struck the mirror. The tangent to these wavelets shows that the new wavefront has been reflected at an angle equal to the incident angle. The direction of propagation is perpendicular to the wavefront, as shown by the downward-pointing arrows.</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Huygens's Principle: Diffraction. January 11, 2013."</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http://cnx.org/content/m42505/latest/</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 Optics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1c28e06568f93b00db51b9f7cd89f4f0}">
                <a14:useLocalDpi xmlns:a14="http://schemas.microsoft.com/office/drawing/2010/main" val="0"/>
              </a:ext>
            </a:extLst>
          </a:blip>
          <a:stretch>
            <a:fillRect/>
          </a:stretch>
        </p:blipFill>
        <p:spPr>
          <a:xfrm>
            <a:off x="1910603" y="533400"/>
            <a:ext cx="5322794"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Huygens's Refraction</a:t>
            </a:r>
          </a:p>
          <a:p>
            <a:pPr lvl="1"/>
            <a:r>
              <a:rPr lang="en-US" dirty="0" smtClean="0"/>
              <a:t>Huygens's principle applied to a straight wavefront traveling from one medium to another where its speed is less. The ray bends toward the perpendicular, since the wavelets have a lower speed in the second medium.</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Huygens's Principle: Diffraction. January 11, 2013."</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http://cnx.org/content/m42505/latest/</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 Optics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2f7fb4f4967dbaa6c5ec5991ffa1f994}">
                <a14:useLocalDpi xmlns:a14="http://schemas.microsoft.com/office/drawing/2010/main" val="0"/>
              </a:ext>
            </a:extLst>
          </a:blip>
          <a:stretch>
            <a:fillRect/>
          </a:stretch>
        </p:blipFill>
        <p:spPr>
          <a:xfrm>
            <a:off x="1069258" y="533400"/>
            <a:ext cx="7005483"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Straight Wavefront</a:t>
            </a:r>
          </a:p>
          <a:p>
            <a:pPr lvl="1"/>
            <a:r>
              <a:rPr lang="en-US" dirty="0" smtClean="0"/>
              <a:t>Huygens's principle applied to a straight wavefront. Each point on the wavefront emits a semicircular wavelet that moves a distance s=vt. The new wavefront is a line tangent to the wavelets.</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Huygens's Principle: Diffraction. January 11, 2013."</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http://cnx.org/content/m42505/latest/</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 Optics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bd58cabe0d6833ac9cd52d4ef9912073}">
                <a14:useLocalDpi xmlns:a14="http://schemas.microsoft.com/office/drawing/2010/main" val="0"/>
              </a:ext>
            </a:extLst>
          </a:blip>
          <a:stretch>
            <a:fillRect/>
          </a:stretch>
        </p:blipFill>
        <p:spPr>
          <a:xfrm>
            <a:off x="3452217" y="533400"/>
            <a:ext cx="2239565"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Attribution</a:t>
            </a:r>
            <a:endParaRPr lang="en-US" dirty="0"/>
          </a:p>
        </p:txBody>
      </p:sp>
      <p:sp>
        <p:nvSpPr>
          <p:cNvPr id="10" name="Text Placeholder 9"/>
          <p:cNvSpPr>
            <a:spLocks noGrp="1"/>
          </p:cNvSpPr>
          <p:nvPr>
            <p:ph type="body" sz="quarter" idx="10"/>
          </p:nvPr>
        </p:nvSpPr>
        <p:spPr/>
        <p:txBody>
          <a:bodyPr/>
          <a:lstStyle/>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"electromagnetic radiation."</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
              </a:rPr>
              <a:t>http://en.wiktionary.org/wiki/electromagnetic_radiation</a:t>
            </a:r>
            <a:endParaRPr lang="en-US" sz="1200" dirty="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"polarizability."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4"/>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5"/>
              </a:rPr>
              <a:t>http://en.wiktionary.org/wiki/polarizability</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"Rayleigh light scattering."</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6"/>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7"/>
              </a:rPr>
              <a:t>http://en.wikipedia.org/wiki/Rayleigh_light_scattering</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"diffraction."</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8"/>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9"/>
              </a:rPr>
              <a:t>http://en.wiktionary.org/wiki/diffraction</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"Huygens–Fresnel principle."</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1"/>
              </a:rPr>
              <a:t>http://en.wikipedia.org/wiki/Huygens%E2%80%93Fresnel_principle</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"OpenStax College, Huygens's Principle: Diffraction. September 17,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2"/>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3"/>
              </a:rPr>
              <a:t>http://cnx.org/content/m42505/latest/</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"nematic."</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4"/>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5"/>
              </a:rPr>
              <a:t>http://en.wiktionary.org/wiki/nematic</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"helical."</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6"/>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7"/>
              </a:rPr>
              <a:t>http://en.wiktionary.org/wiki/helical</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Boundless Learning.</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"Boundless."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8"/>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9"/>
              </a:rPr>
              <a:t>http://www.boundless.com//physics/definition/lcd</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"Lcd."</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1"/>
              </a:rPr>
              <a:t>http://en.wikipedia.org/wiki/Lcd</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"plane wave."</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2"/>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3"/>
              </a:rPr>
              <a:t>http://en.wikipedia.org/wiki/plane%20wave</a:t>
            </a:r>
            <a:endParaRPr lang="en-US" sz="1200" dirty="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"coherent."</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4"/>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5"/>
              </a:rPr>
              <a:t>http://en.wiktionary.org/wiki/coherent</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"OpenStax College, College Physics. September 17,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6"/>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7"/>
              </a:rPr>
              <a:t>http://cnx.org/content/m42501/latest/?collection=col11406/1.7</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"Interference (wave propagation)."</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8"/>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9"/>
              </a:rPr>
              <a:t>http://en.wikipedia.org/wiki/Interference_(wave_propagation)</a:t>
            </a:r>
            <a:endParaRPr lang="en-US" sz="1200" dirty="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"OpenStax College, College Physics. September 17,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0"/>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1"/>
              </a:rPr>
              <a:t>http://cnx.org/content/m42456/latest/?collection=col11406/1.7</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"resolution."</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2"/>
              </a:rPr>
              <a:t>http://en.wiktionary.org/wiki/resolution</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"diffraction."</a:t>
            </a:r>
            <a:r>
              <a:rPr lang="en-US" sz="1200" dirty="0">
                <a:solidFill>
                  <a:schemeClr val="accent1"/>
                </a:solidFill>
                <a:latin typeface="Arial" charset="0"/>
                <a:ea typeface="ＭＳ Ｐゴシック" charset="0"/>
              </a:rPr>
              <a:t> </a:t>
            </a:r>
            <a:r>
              <a:rPr lang="en-US" sz="1200">
                <a:solidFill>
                  <a:schemeClr val="accent1"/>
                </a:solidFill>
                <a:latin typeface="Arial" charset="0"/>
                <a:ea typeface="ＭＳ Ｐゴシック" charset="0"/>
                <a:hlinkClick r:id="rId33"/>
              </a:rPr>
              <a:t>CC BY-SA 3.0</a:t>
            </a:r>
            <a:r>
              <a:rPr lang="en-US" sz="1200">
                <a:solidFill>
                  <a:schemeClr val="accent1"/>
                </a:solidFill>
                <a:latin typeface="Arial" charset="0"/>
                <a:ea typeface="ＭＳ Ｐゴシック" charset="0"/>
              </a:rPr>
              <a:t> </a:t>
            </a:r>
            <a:r>
              <a:rPr lang="en-US" sz="1200" smtClean="0">
                <a:solidFill>
                  <a:schemeClr val="accent1"/>
                </a:solidFill>
                <a:latin typeface="Arial" charset="0"/>
                <a:ea typeface="ＭＳ Ｐゴシック" charset="0"/>
                <a:hlinkClick r:id="rId34"/>
              </a:rPr>
              <a:t>http://en.wiktionary.org/wiki/diffraction</a:t>
            </a:r>
            <a:endParaRPr lang="en-US" sz="1200" u="sng" dirty="0">
              <a:solidFill>
                <a:schemeClr val="accent1"/>
              </a:solidFill>
              <a:ea typeface="ＭＳ Ｐゴシック" charset="0"/>
              <a:cs typeface="Arial"/>
            </a:endParaRPr>
          </a:p>
        </p:txBody>
      </p:sp>
      <p:sp>
        <p:nvSpPr>
          <p:cNvPr id="3"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5"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 name="Line 6"/>
          <p:cNvSpPr>
            <a:spLocks noChangeShapeType="1"/>
          </p:cNvSpPr>
          <p:nvPr/>
        </p:nvSpPr>
        <p:spPr bwMode="auto">
          <a:xfrm>
            <a:off x="228600" y="914400"/>
            <a:ext cx="8694737" cy="0"/>
          </a:xfrm>
          <a:prstGeom prst="line">
            <a:avLst/>
          </a:prstGeom>
          <a:noFill/>
          <a:ln w="12700" cap="flat">
            <a:solidFill>
              <a:srgbClr val="B2B2B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 name="Rectangle 1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4" name="Picture 8"/>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 name="Picture 7"/>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 Optics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Tree>
    <p:extLst>
      <p:ext uri="{BB962C8B-B14F-4D97-AF65-F5344CB8AC3E}">
        <p14:creationId xmlns:p14="http://schemas.microsoft.com/office/powerpoint/2010/main" val="1732068689"/>
      </p:ext>
    </p:extLst>
  </p:cSld>
  <p:clrMapOvr>
    <a:masterClrMapping/>
  </p:clrMapOvr>
  <p:transition xmlns:p14="http://schemas.microsoft.com/office/powerpoint/2010/mai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228600" y="533400"/>
            <a:ext cx="8686800" cy="5715000"/>
          </a:xfrm>
        </p:spPr>
        <p:txBody>
          <a:bodyPr/>
          <a:lstStyle/>
          <a:p>
            <a:r>
              <a:rPr lang="en-US" sz="1200" i="1" dirty="0" smtClean="0">
                <a:solidFill>
                  <a:schemeClr val="accent1"/>
                </a:solidFill>
                <a:latin typeface="Arial" charset="0"/>
                <a:ea typeface="ＭＳ Ｐゴシック" charset="0"/>
              </a:rPr>
              <a:t>Wikipedia.</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rPr>
              <a:t>"Rayleigh criterion."</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2"/>
              </a:rPr>
              <a:t>CC BY-SA 3.0</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3"/>
              </a:rPr>
              <a:t>http://en.wikipedia.org/wiki/Rayleigh_criterion%23Explanation</a:t>
            </a:r>
            <a:endParaRPr lang="en-US" sz="1200" dirty="0" smtClean="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"OpenStax College, Limits of Resolution: The Rayleigh Criterion. September 17,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4"/>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5"/>
              </a:rPr>
              <a:t>http://cnx.org/content/m42517/latest/</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"contrast."</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6"/>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7"/>
              </a:rPr>
              <a:t>http://en.wiktionary.org/wiki/contrast</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Boundless Learning.</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"Boundless."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8"/>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9"/>
              </a:rPr>
              <a:t>http://www.boundless.com//physics/definition/microscopy</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"Melissa Dominguez, Sean McCudden, McKenzie Smith, and Kevin Kelly, Beyond Optical Microscopy. September 17,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0"/>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1"/>
              </a:rPr>
              <a:t>http://cnx.org/content/m14353/latest/</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"Microscopy."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2"/>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3"/>
              </a:rPr>
              <a:t>http://en.wikipedia.org/wiki/Microscopy</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"polarization."</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4"/>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5"/>
              </a:rPr>
              <a:t>http://en.wiktionary.org/wiki/polarization</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"index of refraction."</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6"/>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7"/>
              </a:rPr>
              <a:t>http://en.wiktionary.org/wiki/index+of+refraction</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"OpenStax College, Polarization. September 17,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8"/>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9"/>
              </a:rPr>
              <a:t>http://cnx.org/content/m42522/latest/</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"dispersion."</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1"/>
              </a:rPr>
              <a:t>http://en.wiktionary.org/wiki/dispersion</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"reflection."</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2"/>
              </a:rPr>
              <a:t>CC BY-SA 3.0</a:t>
            </a:r>
            <a:r>
              <a:rPr lang="en-US" sz="1200" dirty="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23"/>
              </a:rPr>
              <a:t>http://en.wiktionary.org/wiki/reflection</a:t>
            </a:r>
            <a:endParaRPr lang="en-US" sz="1200" dirty="0" smtClean="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Boundless Learning.</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"Boundless."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4"/>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5"/>
              </a:rPr>
              <a:t>http://www.boundless.com//physics/definition/refraction</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"Visible spectrum."</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6"/>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7"/>
              </a:rPr>
              <a:t>http://en.wikipedia.org/wiki/Visible_spectrum</a:t>
            </a:r>
            <a:endParaRPr lang="en-US" sz="1200" u="sng" dirty="0">
              <a:solidFill>
                <a:schemeClr val="accent1"/>
              </a:solidFill>
              <a:ea typeface="ＭＳ Ｐゴシック" charset="0"/>
              <a:cs typeface="Arial"/>
            </a:endParaRPr>
          </a:p>
          <a:p>
            <a:r>
              <a:rPr lang="en-US" sz="1200" i="1" dirty="0" smtClean="0">
                <a:solidFill>
                  <a:schemeClr val="accent1"/>
                </a:solidFill>
                <a:latin typeface="Arial" charset="0"/>
                <a:ea typeface="ＭＳ Ｐゴシック" charset="0"/>
              </a:rPr>
              <a:t>OpenStax CNX.</a:t>
            </a:r>
            <a:r>
              <a:rPr lang="en-US" sz="1200" dirty="0" smtClean="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
            </a:r>
            <a:r>
              <a:rPr lang="en-US" sz="1200" dirty="0">
                <a:solidFill>
                  <a:schemeClr val="accent1"/>
                </a:solidFill>
                <a:latin typeface="Arial" charset="0"/>
                <a:ea typeface="ＭＳ Ｐゴシック" charset="0"/>
              </a:rPr>
              <a:t>"OpenStax College, Dispersion: The Rainbow and Prisms. September 17,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8"/>
              </a:rPr>
              <a:t>CC BY 3.0</a:t>
            </a:r>
            <a:r>
              <a:rPr lang="en-US" sz="1200" dirty="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29"/>
              </a:rPr>
              <a:t>http://cnx.org/content/m42466/latest/</a:t>
            </a:r>
            <a:endParaRPr lang="en-US" sz="1200" dirty="0" smtClean="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"incandescence."</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0"/>
              </a:rPr>
              <a:t>CC BY-SA 3.0</a:t>
            </a:r>
            <a:r>
              <a:rPr lang="en-US" sz="1200" dirty="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31"/>
              </a:rPr>
              <a:t>http://en.wiktionary.org/wiki/incandescence</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"Spectrometer."</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2"/>
              </a:rPr>
              <a:t>http://en.wikipedia.org/wiki/Spectrometer</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"Spectroscopic analysis."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3"/>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4"/>
              </a:rPr>
              <a:t>http://en.wikipedia.org/wiki/Spectroscopic_analysis</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Boundless Learning.</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"Boundless."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5"/>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6"/>
              </a:rPr>
              <a:t>http://www.boundless.com//physics/definition/monochromatic</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"lens."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7"/>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8"/>
              </a:rPr>
              <a:t>http://en.wiktionary.org/wiki/lens</a:t>
            </a:r>
            <a:endParaRPr lang="en-US" sz="1200" u="sng" dirty="0">
              <a:solidFill>
                <a:schemeClr val="accent1"/>
              </a:solidFill>
              <a:ea typeface="ＭＳ Ｐゴシック" charset="0"/>
              <a:cs typeface="Arial"/>
            </a:endParaRPr>
          </a:p>
          <a:p>
            <a:endParaRPr lang="en-US" sz="1200" u="sng" dirty="0">
              <a:solidFill>
                <a:schemeClr val="accent1"/>
              </a:solidFill>
              <a:ea typeface="ＭＳ Ｐゴシック" charset="0"/>
              <a:cs typeface="Arial"/>
            </a:endParaRPr>
          </a:p>
        </p:txBody>
      </p:sp>
      <p:sp>
        <p:nvSpPr>
          <p:cNvPr id="3"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5"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Rectangle 1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4" name="Picture 8"/>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 name="Picture 7"/>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 Optics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Tree>
    <p:extLst>
      <p:ext uri="{BB962C8B-B14F-4D97-AF65-F5344CB8AC3E}">
        <p14:creationId xmlns:p14="http://schemas.microsoft.com/office/powerpoint/2010/main" val="1732068689"/>
      </p:ext>
    </p:extLst>
  </p:cSld>
  <p:clrMapOvr>
    <a:masterClrMapping/>
  </p:clrMapOvr>
  <p:transition xmlns:p14="http://schemas.microsoft.com/office/powerpoint/2010/mai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228600" y="533400"/>
            <a:ext cx="8686800" cy="5715000"/>
          </a:xfrm>
        </p:spPr>
        <p:txBody>
          <a:bodyPr/>
          <a:lstStyle/>
          <a:p>
            <a:r>
              <a:rPr lang="en-US" sz="1200" i="1" dirty="0" smtClean="0">
                <a:solidFill>
                  <a:schemeClr val="accent1"/>
                </a:solidFill>
                <a:latin typeface="Arial" charset="0"/>
                <a:ea typeface="ＭＳ Ｐゴシック" charset="0"/>
              </a:rPr>
              <a:t>Wiktionary.</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rPr>
              <a:t>"wavelength."</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2"/>
              </a:rPr>
              <a:t>CC BY-SA 3.0</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3"/>
              </a:rPr>
              <a:t>http://en.wiktionary.org/wiki/wavelength</a:t>
            </a:r>
            <a:endParaRPr lang="en-US" sz="1200" dirty="0" smtClean="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"Newton's rings."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4"/>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5"/>
              </a:rPr>
              <a:t>http://en.wikipedia.org/wiki/Newton's_rings</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"binary data."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6"/>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7"/>
              </a:rPr>
              <a:t>http://en.wikipedia.org/wiki/binary%20data</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Boundless Learning.</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"Boundless."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8"/>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9"/>
              </a:rPr>
              <a:t>http://www.boundless.com//physics/definition/land</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Boundless Learning.</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"Boundless."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1"/>
              </a:rPr>
              <a:t>http://www.boundless.com//physics/definition/pit</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"CD-ROM."</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2"/>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3"/>
              </a:rPr>
              <a:t>http://en.wikipedia.org/wiki/CD-ROM</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"Optical disc."</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4"/>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5"/>
              </a:rPr>
              <a:t>http://en.wikipedia.org/wiki/Optical_disc</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"wavelength."</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6"/>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7"/>
              </a:rPr>
              <a:t>http://en.wiktionary.org/wiki/wavelength</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"interference."</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8"/>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9"/>
              </a:rPr>
              <a:t>http://en.wiktionary.org/wiki/interference</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"incident ray."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1"/>
              </a:rPr>
              <a:t>http://en.wikipedia.org/wiki/incident%20ray</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"OpenStax College, Thin Film Interference. September 17,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2"/>
              </a:rPr>
              <a:t>CC BY 3.0</a:t>
            </a:r>
            <a:r>
              <a:rPr lang="en-US" sz="1200" dirty="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23"/>
              </a:rPr>
              <a:t>http://cnx.org/content/m42519/latest/</a:t>
            </a:r>
            <a:endParaRPr lang="en-US" sz="1200" dirty="0" smtClean="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"Thin film interference."</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4"/>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5"/>
              </a:rPr>
              <a:t>http://en.wikipedia.org/wiki/Thin_film_interference</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"Thin film interference."</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6"/>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7"/>
              </a:rPr>
              <a:t>http://en.wikipedia.org/wiki/Thin_film_interference</a:t>
            </a:r>
            <a:endParaRPr lang="en-US" sz="1200" u="sng" dirty="0">
              <a:solidFill>
                <a:schemeClr val="accent1"/>
              </a:solidFill>
              <a:ea typeface="ＭＳ Ｐゴシック" charset="0"/>
              <a:cs typeface="Arial"/>
            </a:endParaRPr>
          </a:p>
          <a:p>
            <a:r>
              <a:rPr lang="en-US" sz="1200" i="1" dirty="0" smtClean="0">
                <a:solidFill>
                  <a:schemeClr val="accent1"/>
                </a:solidFill>
                <a:latin typeface="Arial" charset="0"/>
                <a:ea typeface="ＭＳ Ｐゴシック" charset="0"/>
              </a:rPr>
              <a:t>OpenStax CNX.</a:t>
            </a:r>
            <a:r>
              <a:rPr lang="en-US" sz="1200" dirty="0" smtClean="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
            </a:r>
            <a:r>
              <a:rPr lang="en-US" sz="1200" dirty="0">
                <a:solidFill>
                  <a:schemeClr val="accent1"/>
                </a:solidFill>
                <a:latin typeface="Arial" charset="0"/>
                <a:ea typeface="ＭＳ Ｐゴシック" charset="0"/>
              </a:rPr>
              <a:t>"Paul Padley, Thin Film Interference. September 17,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8"/>
              </a:rPr>
              <a:t>CC BY 3.0</a:t>
            </a:r>
            <a:r>
              <a:rPr lang="en-US" sz="1200" dirty="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29"/>
              </a:rPr>
              <a:t>http://cnx.org/content/m12910/latest/</a:t>
            </a:r>
            <a:endParaRPr lang="en-US" sz="1200" dirty="0" smtClean="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"interferometer."</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0"/>
              </a:rPr>
              <a:t>CC BY-SA 3.0</a:t>
            </a:r>
            <a:r>
              <a:rPr lang="en-US" sz="1200" dirty="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31"/>
              </a:rPr>
              <a:t>http://en.wiktionary.org/wiki/interferometer</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"orthogonal."</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2"/>
              </a:rPr>
              <a:t>http://en.wiktionary.org/wiki/orthogonal</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"Air-wedge shearing interferometer."</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3"/>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4"/>
              </a:rPr>
              <a:t>http://en.wikipedia.org/wiki/Air-wedge_shearing_interferometer</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Boundless Learning.</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"Boundless."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5"/>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6"/>
              </a:rPr>
              <a:t>http://www.boundless.com//physics/definition/destructive-interference</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Boundless Learning.</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"Boundless."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7"/>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8"/>
              </a:rPr>
              <a:t>http://www.boundless.com//physics/definition/constructive-interference</a:t>
            </a:r>
            <a:endParaRPr lang="en-US" sz="1200" u="sng" dirty="0">
              <a:solidFill>
                <a:schemeClr val="accent1"/>
              </a:solidFill>
              <a:ea typeface="ＭＳ Ｐゴシック" charset="0"/>
              <a:cs typeface="Arial"/>
            </a:endParaRPr>
          </a:p>
          <a:p>
            <a:endParaRPr lang="en-US" sz="1200" u="sng" dirty="0">
              <a:solidFill>
                <a:schemeClr val="accent1"/>
              </a:solidFill>
              <a:ea typeface="ＭＳ Ｐゴシック" charset="0"/>
              <a:cs typeface="Arial"/>
            </a:endParaRPr>
          </a:p>
        </p:txBody>
      </p:sp>
      <p:sp>
        <p:nvSpPr>
          <p:cNvPr id="3"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5"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Rectangle 1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4" name="Picture 8"/>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 name="Picture 7"/>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 Optics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Tree>
    <p:extLst>
      <p:ext uri="{BB962C8B-B14F-4D97-AF65-F5344CB8AC3E}">
        <p14:creationId xmlns:p14="http://schemas.microsoft.com/office/powerpoint/2010/main" val="1732068689"/>
      </p:ext>
    </p:extLst>
  </p:cSld>
  <p:clrMapOvr>
    <a:masterClrMapping/>
  </p:clrMapOvr>
  <p:transition xmlns:p14="http://schemas.microsoft.com/office/powerpoint/2010/mai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228600" y="533400"/>
            <a:ext cx="8686800" cy="5715000"/>
          </a:xfrm>
        </p:spPr>
        <p:txBody>
          <a:bodyPr/>
          <a:lstStyle/>
          <a:p>
            <a:r>
              <a:rPr lang="en-US" sz="1200" i="1" dirty="0" smtClean="0">
                <a:solidFill>
                  <a:schemeClr val="accent1"/>
                </a:solidFill>
                <a:latin typeface="Arial" charset="0"/>
                <a:ea typeface="ＭＳ Ｐゴシック" charset="0"/>
              </a:rPr>
              <a:t>Wikipedia.</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rPr>
              <a:t>"Youngs double-slit experiment."</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2"/>
              </a:rPr>
              <a:t>CC BY-SA 3.0</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3"/>
              </a:rPr>
              <a:t>http://en.wikipedia.org/wiki/Youngs_double-slit_experiment</a:t>
            </a:r>
            <a:endParaRPr lang="en-US" sz="1200" dirty="0" smtClean="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"OpenStax College, Young’s Double Slit Experiment. September 18,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4"/>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5"/>
              </a:rPr>
              <a:t>http://cnx.org/content/m42508/latest/</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Boundless Learning.</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"Boundless."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6"/>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7"/>
              </a:rPr>
              <a:t>http://www.boundless.com//physics/definition/monochromatic</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"diffraction."</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8"/>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9"/>
              </a:rPr>
              <a:t>http://en.wiktionary.org/wiki/diffraction</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"Single slit diffraction."</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1"/>
              </a:rPr>
              <a:t>http://en.wikipedia.org/wiki/Single_slit_diffraction%23Single-slit_diffraction</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"Paul Padley, Single Slit Diffraction. September 18,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2"/>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3"/>
              </a:rPr>
              <a:t>http://cnx.org/content/m12915/latest/</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"oscillate."</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4"/>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5"/>
              </a:rPr>
              <a:t>http://en.wiktionary.org/wiki/oscillate</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"Polarization (waves)."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6"/>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7"/>
              </a:rPr>
              <a:t>http://en.wikipedia.org/wiki/Polarization_(waves)</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"OpenStax College, Polarization. September 18,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8"/>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9"/>
              </a:rPr>
              <a:t>http://cnx.org/content/m42522/latest/</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"diffraction."</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1"/>
              </a:rPr>
              <a:t>http://en.wiktionary.org/wiki/diffraction</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"iridescence."</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2"/>
              </a:rPr>
              <a:t>CC BY-SA 3.0</a:t>
            </a:r>
            <a:r>
              <a:rPr lang="en-US" sz="1200" dirty="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23"/>
              </a:rPr>
              <a:t>http://en.wiktionary.org/wiki/iridescence</a:t>
            </a:r>
            <a:endParaRPr lang="en-US" sz="1200" dirty="0" smtClean="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"interference."</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4"/>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5"/>
              </a:rPr>
              <a:t>http://en.wiktionary.org/wiki/interference</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"OpenStax College, Multiple Slit Diffraction. September 18,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6"/>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7"/>
              </a:rPr>
              <a:t>http://cnx.org/content/m42512/latest/</a:t>
            </a:r>
            <a:endParaRPr lang="en-US" sz="1200" u="sng" dirty="0">
              <a:solidFill>
                <a:schemeClr val="accent1"/>
              </a:solidFill>
              <a:ea typeface="ＭＳ Ｐゴシック" charset="0"/>
              <a:cs typeface="Arial"/>
            </a:endParaRPr>
          </a:p>
          <a:p>
            <a:r>
              <a:rPr lang="en-US" sz="1200" i="1" dirty="0" smtClean="0">
                <a:solidFill>
                  <a:schemeClr val="accent1"/>
                </a:solidFill>
                <a:latin typeface="Arial" charset="0"/>
                <a:ea typeface="ＭＳ Ｐゴシック" charset="0"/>
              </a:rPr>
              <a:t>Wikipedia.</a:t>
            </a:r>
            <a:r>
              <a:rPr lang="en-US" sz="1200" dirty="0" smtClean="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
            </a:r>
            <a:r>
              <a:rPr lang="en-US" sz="1200" dirty="0">
                <a:solidFill>
                  <a:schemeClr val="accent1"/>
                </a:solidFill>
                <a:latin typeface="Arial" charset="0"/>
                <a:ea typeface="ＭＳ Ｐゴシック" charset="0"/>
              </a:rPr>
              <a:t>"Diffraction."</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8"/>
              </a:rPr>
              <a:t>CC BY-SA 3.0</a:t>
            </a:r>
            <a:r>
              <a:rPr lang="en-US" sz="1200" dirty="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29"/>
              </a:rPr>
              <a:t>http://en.wikipedia.org/wiki/Diffraction%23Diffraction_grating</a:t>
            </a:r>
            <a:endParaRPr lang="en-US" sz="1200" dirty="0" smtClean="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"Iridescent."</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0"/>
              </a:rPr>
              <a:t>CC BY-SA 3.0</a:t>
            </a:r>
            <a:r>
              <a:rPr lang="en-US" sz="1200" dirty="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31"/>
              </a:rPr>
              <a:t>http://en.wikipedia.org/wiki/Iridescent</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"X-rays."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2"/>
              </a:rPr>
              <a:t>http://en.wikipedia.org/wiki/X-rays</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"X-ray crystallography."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3"/>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4"/>
              </a:rPr>
              <a:t>http://en.wikipedia.org/wiki/X-ray_crystallography</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"Diffraction grating."</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5"/>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6"/>
              </a:rPr>
              <a:t>http://en.wikipedia.org/wiki/Diffraction_grating</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"Diffraction grating."</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7"/>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8"/>
              </a:rPr>
              <a:t>http://en.wikipedia.org/wiki/Diffraction_grating%23Natural_gratings</a:t>
            </a:r>
            <a:endParaRPr lang="en-US" sz="1200" u="sng" dirty="0">
              <a:solidFill>
                <a:schemeClr val="accent1"/>
              </a:solidFill>
              <a:ea typeface="ＭＳ Ｐゴシック" charset="0"/>
              <a:cs typeface="Arial"/>
            </a:endParaRPr>
          </a:p>
          <a:p>
            <a:endParaRPr lang="en-US" sz="1200" u="sng" dirty="0">
              <a:solidFill>
                <a:schemeClr val="accent1"/>
              </a:solidFill>
              <a:ea typeface="ＭＳ Ｐゴシック" charset="0"/>
              <a:cs typeface="Arial"/>
            </a:endParaRPr>
          </a:p>
        </p:txBody>
      </p:sp>
      <p:sp>
        <p:nvSpPr>
          <p:cNvPr id="3"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5"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Rectangle 1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4" name="Picture 8"/>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 name="Picture 7"/>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 Optics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Tree>
    <p:extLst>
      <p:ext uri="{BB962C8B-B14F-4D97-AF65-F5344CB8AC3E}">
        <p14:creationId xmlns:p14="http://schemas.microsoft.com/office/powerpoint/2010/main" val="1732068689"/>
      </p:ext>
    </p:extLst>
  </p:cSld>
  <p:clrMapOvr>
    <a:masterClrMapping/>
  </p:clrMapOvr>
  <p:transition xmlns:p14="http://schemas.microsoft.com/office/powerpoint/2010/mai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ectionimage.jpg"/>
          <p:cNvPicPr>
            <a:picLocks noChangeAspect="1"/>
          </p:cNvPicPr>
          <p:nvPr/>
        </p:nvPicPr>
        <p:blipFill>
          <a:blip r:embed="rId6">
            <a:extLst>
              <a:ext uri="{bd58cabe0d6833ac9cd52d4ef9912073}">
                <a14:useLocalDpi xmlns:a14="http://schemas.microsoft.com/office/drawing/2010/main" val="0"/>
              </a:ext>
            </a:extLst>
          </a:blip>
          <a:stretch>
            <a:fillRect/>
          </a:stretch>
        </p:blipFill>
        <p:spPr>
          <a:xfrm>
            <a:off x="152400" y="1447800"/>
            <a:ext cx="1427559" cy="2768600"/>
          </a:xfrm>
          <a:prstGeom prst="rect">
            <a:avLst/>
          </a:prstGeom>
        </p:spPr>
      </p:pic>
      <p:sp>
        <p:nvSpPr>
          <p:cNvPr id="22" name="Text Placeholder 21"/>
          <p:cNvSpPr>
            <a:spLocks noGrp="1"/>
          </p:cNvSpPr>
          <p:nvPr>
            <p:ph type="body" sz="quarter" idx="10"/>
          </p:nvPr>
        </p:nvSpPr>
        <p:spPr>
          <a:xfrm>
            <a:off x="3231005" y="1371600"/>
            <a:ext cx="5664901" cy="4800600"/>
          </a:xfrm>
        </p:spPr>
        <p:txBody>
          <a:bodyPr/>
          <a:lstStyle/>
          <a:p>
            <a:pPr marL="115888" indent="-115888"/>
            <a:r>
              <a:rPr lang="en-US" dirty="0" smtClean="0"/>
              <a:t>Huygens' Principle</a:t>
            </a:r>
          </a:p>
          <a:p>
            <a:pPr marL="115888" indent="-115888"/>
            <a:r>
              <a:rPr lang="en-US" dirty="0" smtClean="0"/>
              <a:t>Young's Double Slit Experiment</a:t>
            </a:r>
          </a:p>
          <a:p>
            <a:pPr marL="115888" indent="-115888"/>
            <a:r>
              <a:rPr lang="en-US" dirty="0"/>
              <a:t/>
            </a:r>
            <a:r>
              <a:rPr lang="en-US" dirty="0"/>
              <a:t>Diffraction Gratings: X-Ray, Grating, Reflection</a:t>
            </a:r>
            <a:r>
              <a:rPr lang="en-US" dirty="0"/>
              <a:t> </a:t>
            </a:r>
            <a:endParaRPr lang="en-US" dirty="0" smtClean="0"/>
          </a:p>
          <a:p>
            <a:pPr marL="115888" indent="-115888"/>
            <a:r>
              <a:rPr lang="en-US" dirty="0"/>
              <a:t/>
            </a:r>
            <a:r>
              <a:rPr lang="en-US" dirty="0"/>
              <a:t>Single Slit Diffraction</a:t>
            </a:r>
            <a:r>
              <a:rPr lang="en-US" dirty="0"/>
              <a:t> </a:t>
            </a:r>
            <a:endParaRPr lang="en-US" dirty="0" smtClean="0"/>
          </a:p>
          <a:p>
            <a:pPr marL="115888" indent="-115888"/>
            <a:r>
              <a:rPr lang="en-US" dirty="0"/>
              <a:t/>
            </a:r>
            <a:r>
              <a:rPr lang="en-US" dirty="0"/>
              <a:t>The Rayleigh Criterion</a:t>
            </a:r>
            <a:r>
              <a:rPr lang="en-US" dirty="0"/>
              <a:t> </a:t>
            </a:r>
            <a:endParaRPr lang="en-US" dirty="0" smtClean="0"/>
          </a:p>
        </p:txBody>
      </p:sp>
      <p:sp>
        <p:nvSpPr>
          <p:cNvPr id="21" name="Title 20"/>
          <p:cNvSpPr>
            <a:spLocks noGrp="1"/>
          </p:cNvSpPr>
          <p:nvPr>
            <p:ph type="title"/>
          </p:nvPr>
        </p:nvSpPr>
        <p:spPr>
          <a:xfrm>
            <a:off x="152400" y="381000"/>
            <a:ext cx="8686800" cy="685800"/>
          </a:xfrm>
        </p:spPr>
        <p:txBody>
          <a:bodyPr/>
          <a:lstStyle/>
          <a:p>
            <a:r>
              <a:rPr lang="en-US" dirty="0" smtClean="0"/>
              <a:t>Diffraction</a:t>
            </a:r>
            <a:endParaRPr lang="en-US" dirty="0"/>
          </a:p>
        </p:txBody>
      </p:sp>
      <p:sp>
        <p:nvSpPr>
          <p:cNvPr id="5"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6"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
            </a:r>
            <a:r>
              <a:rPr lang="en-US" sz="1000" dirty="0" smtClean="0">
                <a:solidFill>
                  <a:srgbClr val="828282"/>
                </a:solidFill>
                <a:latin typeface="Helvetica Neue Light" charset="0"/>
                <a:ea typeface="ＭＳ Ｐゴシック" charset="0"/>
                <a:cs typeface="Helvetica Neue Light" charset="0"/>
                <a:sym typeface="Helvetica Neue Light" charset="0"/>
              </a:rPr>
              <a:t>Wave Optics</a:t>
            </a:r>
            <a:r>
              <a:rPr lang="en-US" sz="1000" dirty="0" smtClean="0">
                <a:solidFill>
                  <a:srgbClr val="828282"/>
                </a:solidFill>
                <a:latin typeface="Helvetica Neue Light" charset="0"/>
                <a:ea typeface="ＭＳ Ｐゴシック" charset="0"/>
                <a:cs typeface="Helvetica Neue Light" charset="0"/>
                <a:sym typeface="Helvetica Neue Light" charset="0"/>
              </a:rPr>
              <a:t> &gt; </a:t>
            </a:r>
            <a:r>
              <a:rPr lang="en-US" sz="1000" dirty="0" smtClean="0">
                <a:solidFill>
                  <a:srgbClr val="828282"/>
                </a:solidFill>
                <a:latin typeface="Helvetica Neue Light" charset="0"/>
                <a:ea typeface="ＭＳ Ｐゴシック" charset="0"/>
                <a:cs typeface="Helvetica Neue Light" charset="0"/>
                <a:sym typeface="Helvetica Neue Light" charset="0"/>
              </a:rPr>
              <a:t>Diffraction</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
        <p:nvSpPr>
          <p:cNvPr id="7" name="Line 6"/>
          <p:cNvSpPr>
            <a:spLocks noChangeShapeType="1"/>
          </p:cNvSpPr>
          <p:nvPr/>
        </p:nvSpPr>
        <p:spPr bwMode="auto">
          <a:xfrm>
            <a:off x="152400" y="1143000"/>
            <a:ext cx="8770937" cy="0"/>
          </a:xfrm>
          <a:prstGeom prst="line">
            <a:avLst/>
          </a:prstGeom>
          <a:noFill/>
          <a:ln w="12700" cap="flat">
            <a:solidFill>
              <a:srgbClr val="B2B2B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8"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9"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1" name="Rectangle 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 name="Rectangle 8"/>
          <p:cNvSpPr>
            <a:spLocks/>
          </p:cNvSpPr>
          <p:nvPr/>
        </p:nvSpPr>
        <p:spPr bwMode="auto">
          <a:xfrm>
            <a:off x="3962400" y="64770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pic>
        <p:nvPicPr>
          <p:cNvPr id="1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0" name="Rectangle 10"/>
          <p:cNvSpPr>
            <a:spLocks/>
          </p:cNvSpPr>
          <p:nvPr/>
        </p:nvSpPr>
        <p:spPr bwMode="auto">
          <a:xfrm>
            <a:off x="1676400" y="6629400"/>
            <a:ext cx="66167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u="sng" dirty="0" smtClean="0">
                <a:solidFill>
                  <a:srgbClr val="FFFFFF"/>
                </a:solidFill>
                <a:latin typeface="Arial"/>
                <a:ea typeface="ＭＳ Ｐゴシック" charset="0"/>
                <a:cs typeface="Arial"/>
                <a:sym typeface="Helvetica Neue" charset="0"/>
                <a:hlinkClick r:id="rId5"/>
              </a:rPr>
              <a:t>www.boundless.com/physics/textbooks/boundless-physics-textbook/wave-optics-26/diffraction-175/</a:t>
            </a:r>
            <a:endParaRPr lang="en-US" sz="800" u="sng" dirty="0">
              <a:solidFill>
                <a:srgbClr val="FFFFFF"/>
              </a:solidFill>
              <a:latin typeface="Arial"/>
              <a:ea typeface="ＭＳ Ｐゴシック" charset="0"/>
              <a:cs typeface="Arial"/>
              <a:sym typeface="Helvetica Neue" charset="0"/>
            </a:endParaRPr>
          </a:p>
        </p:txBody>
      </p:sp>
    </p:spTree>
    <p:extLst>
      <p:ext uri="{BB962C8B-B14F-4D97-AF65-F5344CB8AC3E}">
        <p14:creationId xmlns:p14="http://schemas.microsoft.com/office/powerpoint/2010/main" val="37228575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228600" y="533400"/>
            <a:ext cx="8686800" cy="5715000"/>
          </a:xfrm>
        </p:spPr>
        <p:txBody>
          <a:bodyPr/>
          <a:lstStyle/>
          <a:p>
            <a:r>
              <a:rPr lang="en-US" sz="1200" i="1" dirty="0" smtClean="0">
                <a:solidFill>
                  <a:schemeClr val="accent1"/>
                </a:solidFill>
                <a:latin typeface="Arial" charset="0"/>
                <a:ea typeface="ＭＳ Ｐゴシック" charset="0"/>
              </a:rPr>
              <a:t>Wikipedia.</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rPr>
              <a:t>"X-ray diffraction."</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2"/>
              </a:rPr>
              <a:t>CC BY-SA 3.0</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3"/>
              </a:rPr>
              <a:t>http://en.wikipedia.org/wiki/X-ray_diffraction</a:t>
            </a:r>
            <a:endParaRPr lang="en-US" sz="1200" dirty="0" smtClean="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"special relativity."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4"/>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5"/>
              </a:rPr>
              <a:t>http://en.wiktionary.org/wiki/special_relativity</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"interference."</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6"/>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7"/>
              </a:rPr>
              <a:t>http://en.wiktionary.org/wiki/interference</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"superimposed."</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8"/>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9"/>
              </a:rPr>
              <a:t>http://en.wiktionary.org/wiki/superimposed</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"Interferometry."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1"/>
              </a:rPr>
              <a:t>http://en.wikipedia.org/wiki/Interferometry</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"Michelson interferometer."</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2"/>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3"/>
              </a:rPr>
              <a:t>http://en.wikipedia.org/wiki/Michelson_interferometer</a:t>
            </a:r>
            <a:endParaRPr lang="en-US" sz="1200" u="sng" dirty="0">
              <a:solidFill>
                <a:schemeClr val="accent1"/>
              </a:solidFill>
              <a:ea typeface="ＭＳ Ｐゴシック" charset="0"/>
              <a:cs typeface="Arial"/>
            </a:endParaRPr>
          </a:p>
          <a:p>
            <a:endParaRPr lang="en-US" sz="1200" u="sng" dirty="0">
              <a:solidFill>
                <a:schemeClr val="accent1"/>
              </a:solidFill>
              <a:ea typeface="ＭＳ Ｐゴシック" charset="0"/>
              <a:cs typeface="Arial"/>
            </a:endParaRPr>
          </a:p>
        </p:txBody>
      </p:sp>
      <p:sp>
        <p:nvSpPr>
          <p:cNvPr id="3"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5"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Rectangle 1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4" name="Picture 8"/>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 name="Picture 7"/>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Wave Optics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Tree>
    <p:extLst>
      <p:ext uri="{BB962C8B-B14F-4D97-AF65-F5344CB8AC3E}">
        <p14:creationId xmlns:p14="http://schemas.microsoft.com/office/powerpoint/2010/main" val="1732068689"/>
      </p:ext>
    </p:extLst>
  </p:cSld>
  <p:clrMapOvr>
    <a:masterClrMapping/>
  </p:clrMapOvr>
  <p:transition xmlns:p14="http://schemas.microsoft.com/office/powerpoint/2010/mai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ectionimage.jpg"/>
          <p:cNvPicPr>
            <a:picLocks noChangeAspect="1"/>
          </p:cNvPicPr>
          <p:nvPr/>
        </p:nvPicPr>
        <p:blipFill>
          <a:blip r:embed="rId6">
            <a:extLst>
              <a:ext uri="{c00ea5c89739672451b21c0915c77671}">
                <a14:useLocalDpi xmlns:a14="http://schemas.microsoft.com/office/drawing/2010/main" val="0"/>
              </a:ext>
            </a:extLst>
          </a:blip>
          <a:stretch>
            <a:fillRect/>
          </a:stretch>
        </p:blipFill>
        <p:spPr>
          <a:xfrm>
            <a:off x="152400" y="1447800"/>
            <a:ext cx="2768600" cy="2076450"/>
          </a:xfrm>
          <a:prstGeom prst="rect">
            <a:avLst/>
          </a:prstGeom>
        </p:spPr>
      </p:pic>
      <p:sp>
        <p:nvSpPr>
          <p:cNvPr id="22" name="Text Placeholder 21"/>
          <p:cNvSpPr>
            <a:spLocks noGrp="1"/>
          </p:cNvSpPr>
          <p:nvPr>
            <p:ph type="body" sz="quarter" idx="10"/>
          </p:nvPr>
        </p:nvSpPr>
        <p:spPr>
          <a:xfrm>
            <a:off x="3231005" y="1371600"/>
            <a:ext cx="5664901" cy="4800600"/>
          </a:xfrm>
        </p:spPr>
        <p:txBody>
          <a:bodyPr/>
          <a:lstStyle/>
          <a:p>
            <a:pPr marL="115888" indent="-115888"/>
            <a:r>
              <a:rPr lang="en-US" dirty="0" smtClean="0"/>
              <a:t>Thin Film Interference</a:t>
            </a:r>
          </a:p>
          <a:p>
            <a:pPr marL="115888" indent="-115888"/>
            <a:r>
              <a:rPr lang="en-US" dirty="0" smtClean="0"/>
              <a:t>Polarization By Passing Light Through Polarizers</a:t>
            </a:r>
          </a:p>
          <a:p>
            <a:pPr marL="115888" indent="-115888"/>
            <a:r>
              <a:rPr lang="en-US" dirty="0"/>
              <a:t/>
            </a:r>
            <a:r>
              <a:rPr lang="en-US" dirty="0"/>
              <a:t>Polarization By Scattering and Reflecting</a:t>
            </a:r>
            <a:r>
              <a:rPr lang="en-US" dirty="0"/>
              <a:t> </a:t>
            </a:r>
            <a:endParaRPr lang="en-US" dirty="0" smtClean="0"/>
          </a:p>
          <a:p>
            <a:pPr marL="115888" indent="-115888"/>
            <a:r>
              <a:rPr lang="en-US" dirty="0"/>
              <a:t/>
            </a:r>
            <a:r>
              <a:rPr lang="en-US" dirty="0"/>
              <a:t>Scattering of Light by the Atmosphere</a:t>
            </a:r>
            <a:r>
              <a:rPr lang="en-US" dirty="0"/>
              <a:t> </a:t>
            </a:r>
            <a:endParaRPr lang="en-US" dirty="0" smtClean="0"/>
          </a:p>
          <a:p>
            <a:pPr marL="115888" indent="-115888"/>
            <a:r>
              <a:rPr lang="en-US" dirty="0"/>
              <a:t/>
            </a:r>
            <a:r>
              <a:rPr lang="en-US" dirty="0"/>
              <a:t>Dispersion of the Visible Spectrum</a:t>
            </a:r>
            <a:r>
              <a:rPr lang="en-US" dirty="0"/>
              <a:t> </a:t>
            </a:r>
            <a:endParaRPr lang="en-US" dirty="0" smtClean="0"/>
          </a:p>
        </p:txBody>
      </p:sp>
      <p:sp>
        <p:nvSpPr>
          <p:cNvPr id="21" name="Title 20"/>
          <p:cNvSpPr>
            <a:spLocks noGrp="1"/>
          </p:cNvSpPr>
          <p:nvPr>
            <p:ph type="title"/>
          </p:nvPr>
        </p:nvSpPr>
        <p:spPr>
          <a:xfrm>
            <a:off x="152400" y="381000"/>
            <a:ext cx="8686800" cy="685800"/>
          </a:xfrm>
        </p:spPr>
        <p:txBody>
          <a:bodyPr/>
          <a:lstStyle/>
          <a:p>
            <a:r>
              <a:rPr lang="en-US" dirty="0" smtClean="0"/>
              <a:t>Further Topics</a:t>
            </a:r>
            <a:endParaRPr lang="en-US" dirty="0"/>
          </a:p>
        </p:txBody>
      </p:sp>
      <p:sp>
        <p:nvSpPr>
          <p:cNvPr id="5"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6"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
            </a:r>
            <a:r>
              <a:rPr lang="en-US" sz="1000" dirty="0" smtClean="0">
                <a:solidFill>
                  <a:srgbClr val="828282"/>
                </a:solidFill>
                <a:latin typeface="Helvetica Neue Light" charset="0"/>
                <a:ea typeface="ＭＳ Ｐゴシック" charset="0"/>
                <a:cs typeface="Helvetica Neue Light" charset="0"/>
                <a:sym typeface="Helvetica Neue Light" charset="0"/>
              </a:rPr>
              <a:t>Wave Optics</a:t>
            </a:r>
            <a:r>
              <a:rPr lang="en-US" sz="1000" dirty="0" smtClean="0">
                <a:solidFill>
                  <a:srgbClr val="828282"/>
                </a:solidFill>
                <a:latin typeface="Helvetica Neue Light" charset="0"/>
                <a:ea typeface="ＭＳ Ｐゴシック" charset="0"/>
                <a:cs typeface="Helvetica Neue Light" charset="0"/>
                <a:sym typeface="Helvetica Neue Light" charset="0"/>
              </a:rPr>
              <a:t> &gt; </a:t>
            </a:r>
            <a:r>
              <a:rPr lang="en-US" sz="1000" dirty="0" smtClean="0">
                <a:solidFill>
                  <a:srgbClr val="828282"/>
                </a:solidFill>
                <a:latin typeface="Helvetica Neue Light" charset="0"/>
                <a:ea typeface="ＭＳ Ｐゴシック" charset="0"/>
                <a:cs typeface="Helvetica Neue Light" charset="0"/>
                <a:sym typeface="Helvetica Neue Light" charset="0"/>
              </a:rPr>
              <a:t>Further Topics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
        <p:nvSpPr>
          <p:cNvPr id="7" name="Line 6"/>
          <p:cNvSpPr>
            <a:spLocks noChangeShapeType="1"/>
          </p:cNvSpPr>
          <p:nvPr/>
        </p:nvSpPr>
        <p:spPr bwMode="auto">
          <a:xfrm>
            <a:off x="152400" y="1143000"/>
            <a:ext cx="8770937" cy="0"/>
          </a:xfrm>
          <a:prstGeom prst="line">
            <a:avLst/>
          </a:prstGeom>
          <a:noFill/>
          <a:ln w="12700" cap="flat">
            <a:solidFill>
              <a:srgbClr val="B2B2B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8"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9"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1" name="Rectangle 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 name="Rectangle 8"/>
          <p:cNvSpPr>
            <a:spLocks/>
          </p:cNvSpPr>
          <p:nvPr/>
        </p:nvSpPr>
        <p:spPr bwMode="auto">
          <a:xfrm>
            <a:off x="3962400" y="64770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pic>
        <p:nvPicPr>
          <p:cNvPr id="1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0" name="Rectangle 10"/>
          <p:cNvSpPr>
            <a:spLocks/>
          </p:cNvSpPr>
          <p:nvPr/>
        </p:nvSpPr>
        <p:spPr bwMode="auto">
          <a:xfrm>
            <a:off x="1676400" y="6629400"/>
            <a:ext cx="66167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u="sng" dirty="0" smtClean="0">
                <a:solidFill>
                  <a:srgbClr val="FFFFFF"/>
                </a:solidFill>
                <a:latin typeface="Arial"/>
                <a:ea typeface="ＭＳ Ｐゴシック" charset="0"/>
                <a:cs typeface="Arial"/>
                <a:sym typeface="Helvetica Neue" charset="0"/>
                <a:hlinkClick r:id="rId5"/>
              </a:rPr>
              <a:t>www.boundless.com/physics/textbooks/boundless-physics-textbook/wave-optics-26/further-topics-176/</a:t>
            </a:r>
            <a:endParaRPr lang="en-US" sz="800" u="sng" dirty="0">
              <a:solidFill>
                <a:srgbClr val="FFFFFF"/>
              </a:solidFill>
              <a:latin typeface="Arial"/>
              <a:ea typeface="ＭＳ Ｐゴシック" charset="0"/>
              <a:cs typeface="Arial"/>
              <a:sym typeface="Helvetica Neue" charset="0"/>
            </a:endParaRPr>
          </a:p>
        </p:txBody>
      </p:sp>
    </p:spTree>
    <p:extLst>
      <p:ext uri="{BB962C8B-B14F-4D97-AF65-F5344CB8AC3E}">
        <p14:creationId xmlns:p14="http://schemas.microsoft.com/office/powerpoint/2010/main" val="37228575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ectionimag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447800"/>
            <a:ext cx="2768600" cy="2768600"/>
          </a:xfrm>
          <a:prstGeom prst="rect">
            <a:avLst/>
          </a:prstGeom>
        </p:spPr>
      </p:pic>
      <p:sp>
        <p:nvSpPr>
          <p:cNvPr id="22" name="Text Placeholder 21"/>
          <p:cNvSpPr>
            <a:spLocks noGrp="1"/>
          </p:cNvSpPr>
          <p:nvPr>
            <p:ph type="body" sz="quarter" idx="10"/>
          </p:nvPr>
        </p:nvSpPr>
        <p:spPr>
          <a:xfrm>
            <a:off x="3231005" y="1371600"/>
            <a:ext cx="5664901" cy="4800600"/>
          </a:xfrm>
        </p:spPr>
        <p:txBody>
          <a:bodyPr/>
          <a:lstStyle/>
          <a:p>
            <a:pPr marL="115888" indent="-115888"/>
            <a:r>
              <a:rPr lang="en-US" dirty="0" smtClean="0"/>
              <a:t>Enhancement of Microscopy</a:t>
            </a:r>
          </a:p>
          <a:p>
            <a:pPr marL="115888" indent="-115888"/>
            <a:r>
              <a:rPr lang="en-US" dirty="0" smtClean="0"/>
              <a:t>The Spectrometer</a:t>
            </a:r>
          </a:p>
          <a:p>
            <a:pPr marL="115888" indent="-115888"/>
            <a:r>
              <a:rPr lang="en-US" dirty="0"/>
              <a:t/>
            </a:r>
            <a:r>
              <a:rPr lang="en-US" dirty="0"/>
              <a:t>The Michelson Interferometer</a:t>
            </a:r>
            <a:r>
              <a:rPr lang="en-US" dirty="0"/>
              <a:t> </a:t>
            </a:r>
            <a:endParaRPr lang="en-US" dirty="0" smtClean="0"/>
          </a:p>
          <a:p>
            <a:pPr marL="115888" indent="-115888"/>
            <a:r>
              <a:rPr lang="en-US" dirty="0"/>
              <a:t/>
            </a:r>
            <a:r>
              <a:rPr lang="en-US" dirty="0"/>
              <a:t>LCDs</a:t>
            </a:r>
            <a:r>
              <a:rPr lang="en-US" dirty="0"/>
              <a:t> </a:t>
            </a:r>
            <a:endParaRPr lang="en-US" dirty="0" smtClean="0"/>
          </a:p>
          <a:p>
            <a:pPr marL="115888" indent="-115888"/>
            <a:r>
              <a:rPr lang="en-US" dirty="0"/>
              <a:t/>
            </a:r>
            <a:r>
              <a:rPr lang="en-US" dirty="0"/>
              <a:t>Using Interference to Read CDs and DVDs</a:t>
            </a:r>
            <a:r>
              <a:rPr lang="en-US" dirty="0"/>
              <a:t> </a:t>
            </a:r>
            <a:endParaRPr lang="en-US" dirty="0" smtClean="0"/>
          </a:p>
        </p:txBody>
      </p:sp>
      <p:sp>
        <p:nvSpPr>
          <p:cNvPr id="21" name="Title 20"/>
          <p:cNvSpPr>
            <a:spLocks noGrp="1"/>
          </p:cNvSpPr>
          <p:nvPr>
            <p:ph type="title"/>
          </p:nvPr>
        </p:nvSpPr>
        <p:spPr>
          <a:xfrm>
            <a:off x="152400" y="381000"/>
            <a:ext cx="8686800" cy="685800"/>
          </a:xfrm>
        </p:spPr>
        <p:txBody>
          <a:bodyPr/>
          <a:lstStyle/>
          <a:p>
            <a:r>
              <a:rPr lang="en-US" dirty="0" smtClean="0"/>
              <a:t>Applications of Wave Optics</a:t>
            </a:r>
            <a:endParaRPr lang="en-US" dirty="0"/>
          </a:p>
        </p:txBody>
      </p:sp>
      <p:sp>
        <p:nvSpPr>
          <p:cNvPr id="5"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6"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
            </a:r>
            <a:r>
              <a:rPr lang="en-US" sz="1000" dirty="0" smtClean="0">
                <a:solidFill>
                  <a:srgbClr val="828282"/>
                </a:solidFill>
                <a:latin typeface="Helvetica Neue Light" charset="0"/>
                <a:ea typeface="ＭＳ Ｐゴシック" charset="0"/>
                <a:cs typeface="Helvetica Neue Light" charset="0"/>
                <a:sym typeface="Helvetica Neue Light" charset="0"/>
              </a:rPr>
              <a:t>Wave Optics</a:t>
            </a:r>
            <a:r>
              <a:rPr lang="en-US" sz="1000" dirty="0" smtClean="0">
                <a:solidFill>
                  <a:srgbClr val="828282"/>
                </a:solidFill>
                <a:latin typeface="Helvetica Neue Light" charset="0"/>
                <a:ea typeface="ＭＳ Ｐゴシック" charset="0"/>
                <a:cs typeface="Helvetica Neue Light" charset="0"/>
                <a:sym typeface="Helvetica Neue Light" charset="0"/>
              </a:rPr>
              <a:t> &gt; </a:t>
            </a:r>
            <a:r>
              <a:rPr lang="en-US" sz="1000" dirty="0" smtClean="0">
                <a:solidFill>
                  <a:srgbClr val="828282"/>
                </a:solidFill>
                <a:latin typeface="Helvetica Neue Light" charset="0"/>
                <a:ea typeface="ＭＳ Ｐゴシック" charset="0"/>
                <a:cs typeface="Helvetica Neue Light" charset="0"/>
                <a:sym typeface="Helvetica Neue Light" charset="0"/>
              </a:rPr>
              <a:t>Applications of Wave Optics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
        <p:nvSpPr>
          <p:cNvPr id="7" name="Line 6"/>
          <p:cNvSpPr>
            <a:spLocks noChangeShapeType="1"/>
          </p:cNvSpPr>
          <p:nvPr/>
        </p:nvSpPr>
        <p:spPr bwMode="auto">
          <a:xfrm>
            <a:off x="152400" y="1143000"/>
            <a:ext cx="8770937" cy="0"/>
          </a:xfrm>
          <a:prstGeom prst="line">
            <a:avLst/>
          </a:prstGeom>
          <a:noFill/>
          <a:ln w="12700" cap="flat">
            <a:solidFill>
              <a:srgbClr val="B2B2B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8"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9"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1" name="Rectangle 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 name="Rectangle 8"/>
          <p:cNvSpPr>
            <a:spLocks/>
          </p:cNvSpPr>
          <p:nvPr/>
        </p:nvSpPr>
        <p:spPr bwMode="auto">
          <a:xfrm>
            <a:off x="3962400" y="64770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pic>
        <p:nvPicPr>
          <p:cNvPr id="1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0" name="Rectangle 10"/>
          <p:cNvSpPr>
            <a:spLocks/>
          </p:cNvSpPr>
          <p:nvPr/>
        </p:nvSpPr>
        <p:spPr bwMode="auto">
          <a:xfrm>
            <a:off x="1676400" y="6629400"/>
            <a:ext cx="66167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u="sng" dirty="0" smtClean="0">
                <a:solidFill>
                  <a:srgbClr val="FFFFFF"/>
                </a:solidFill>
                <a:latin typeface="Arial"/>
                <a:ea typeface="ＭＳ Ｐゴシック" charset="0"/>
                <a:cs typeface="Arial"/>
                <a:sym typeface="Helvetica Neue" charset="0"/>
                <a:hlinkClick r:id="rId5"/>
              </a:rPr>
              <a:t>www.boundless.com/physics/textbooks/boundless-physics-textbook/wave-optics-26/applications-of-wave-optics-177/</a:t>
            </a:r>
            <a:endParaRPr lang="en-US" sz="800" u="sng" dirty="0">
              <a:solidFill>
                <a:srgbClr val="FFFFFF"/>
              </a:solidFill>
              <a:latin typeface="Arial"/>
              <a:ea typeface="ＭＳ Ｐゴシック" charset="0"/>
              <a:cs typeface="Arial"/>
              <a:sym typeface="Helvetica Neue" charset="0"/>
            </a:endParaRPr>
          </a:p>
        </p:txBody>
      </p:sp>
    </p:spTree>
    <p:extLst>
      <p:ext uri="{BB962C8B-B14F-4D97-AF65-F5344CB8AC3E}">
        <p14:creationId xmlns:p14="http://schemas.microsoft.com/office/powerpoint/2010/main" val="37228575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2" name="Title 1"/>
          <p:cNvSpPr>
            <a:spLocks noGrp="1"/>
          </p:cNvSpPr>
          <p:nvPr>
            <p:ph type="title"/>
          </p:nvPr>
        </p:nvSpPr>
        <p:spPr/>
        <p:txBody>
          <a:bodyPr/>
          <a:lstStyle/>
          <a:p>
            <a:r>
              <a:rPr lang="en-US" smtClean="0"/>
              <a:t>Appendix</a:t>
            </a:r>
            <a:endParaRPr lang="en-US" dirty="0"/>
          </a:p>
        </p:txBody>
      </p:sp>
    </p:spTree>
    <p:extLst>
      <p:ext uri="{BB962C8B-B14F-4D97-AF65-F5344CB8AC3E}">
        <p14:creationId xmlns:p14="http://schemas.microsoft.com/office/powerpoint/2010/main" val="1737923768"/>
      </p:ext>
    </p:extLst>
  </p:cSld>
  <p:clrMapOvr>
    <a:masterClrMapping/>
  </p:clrMapOvr>
  <p:transition xmlns:p14="http://schemas.microsoft.com/office/powerpoint/2010/main"/>
</p:sld>
</file>

<file path=ppt/theme/noteTheme.xml><?xml version="1.0" encoding="utf-8"?>
<a:theme xmlns:a="http://schemas.openxmlformats.org/drawingml/2006/main"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algn="ctr" cap="flat" cmpd="sng" w="9525">
          <a:solidFill>
            <a:schemeClr val="phClr">
              <a:shade val="95000"/>
              <a:satMod val="105000"/>
            </a:schemeClr>
          </a:solidFill>
          <a:prstDash val="solid"/>
        </a:ln>
        <a:ln algn="ctr" cap="flat" cmpd="sng" w="25400">
          <a:solidFill>
            <a:schemeClr val="phClr"/>
          </a:solidFill>
          <a:prstDash val="solid"/>
        </a:ln>
        <a:ln algn="ctr" cap="flat" cmpd="sng" w="38100">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slideTheme.xml><?xml version="1.0" encoding="utf-8"?>
<a:theme xmlns:a="http://schemas.openxmlformats.org/drawingml/2006/main" name="Boundless_Theme">
  <a:themeElements>
    <a:clrScheme name="Boundless">
      <a:dk1>
        <a:srgbClr val="FFFFFF"/>
      </a:dk1>
      <a:lt1>
        <a:srgbClr val="FFFFFF"/>
      </a:lt1>
      <a:dk2>
        <a:srgbClr val="000000"/>
      </a:dk2>
      <a:lt2>
        <a:srgbClr val="808080"/>
      </a:lt2>
      <a:accent1>
        <a:srgbClr val="2E2E2E"/>
      </a:accent1>
      <a:accent2>
        <a:srgbClr val="7BBB45"/>
      </a:accent2>
      <a:accent3>
        <a:srgbClr val="353535"/>
      </a:accent3>
      <a:accent4>
        <a:srgbClr val="2C2C2C"/>
      </a:accent4>
      <a:accent5>
        <a:srgbClr val="ADADAD"/>
      </a:accent5>
      <a:accent6>
        <a:srgbClr val="FEB720"/>
      </a:accent6>
      <a:hlink>
        <a:srgbClr val="228DBC"/>
      </a:hlink>
      <a:folHlink>
        <a:srgbClr val="228DB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algn="ctr" cap="flat" cmpd="sng" w="9525">
          <a:solidFill>
            <a:schemeClr val="phClr">
              <a:shade val="95000"/>
              <a:satMod val="105000"/>
            </a:schemeClr>
          </a:solidFill>
          <a:prstDash val="solid"/>
        </a:ln>
        <a:ln algn="ctr" cap="flat" cmpd="sng" w="25400">
          <a:solidFill>
            <a:schemeClr val="phClr"/>
          </a:solidFill>
          <a:prstDash val="solid"/>
        </a:ln>
        <a:ln algn="ctr" cap="flat" cmpd="sng" w="38100">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spDef>
      <a:spPr bwMode="auto">
        <a:xfrm>
          <a:off x="0" y="0"/>
          <a:ext cx="1" cy="1"/>
        </a:xfrm>
        <a:custGeom>
          <a:avLst/>
          <a:gdLst/>
          <a:ahLst/>
          <a:cxnLst/>
          <a:rect b="0" l="0" r="0" t="0"/>
          <a:pathLst/>
        </a:custGeom>
        <a:solidFill>
          <a:schemeClr val="accent1"/>
        </a:solidFill>
        <a:ln algn="ctr" cap="flat" cmpd="sng" w="25400">
          <a:solidFill>
            <a:srgbClr val="000000"/>
          </a:solidFill>
          <a:prstDash val="solid"/>
          <a:round/>
          <a:headEnd len="med" type="none" w="med"/>
          <a:tailEnd len="med" type="none" w="med"/>
        </a:ln>
        <a:effectLst/>
        <a:extLst>
          <a:ext uri="{AF507438-7753-43e0-B8FC-AC1667EBCBE1}">
            <a14:hiddenEffects xmlns:a14="http://schemas.microsoft.com/office/drawing/2010/main">
              <a:effectLst>
                <a:outerShdw algn="ctr" blurRad="63500" dir="2700000" dist="38099" rotWithShape="0">
                  <a:schemeClr val="bg2">
                    <a:alpha val="74998"/>
                  </a:schemeClr>
                </a:outerShdw>
              </a:effectLst>
            </a14:hiddenEffects>
          </a:ext>
        </a:extLst>
      </a:spPr>
      <a:bodyPr anchor="t" anchorCtr="0" bIns="45720" compatLnSpc="1" lIns="91440" numCol="1" rIns="91440" tIns="45720" vert="horz" wrap="square">
        <a:prstTxWarp prst="textNoShape">
          <a:avLst/>
        </a:prstTxWarp>
      </a:bodyPr>
      <a:lstStyle>
        <a:defPPr algn="ctr" defTabSz="914400" eaLnBrk="1" fontAlgn="base" hangingPunct="1" indent="0" latinLnBrk="0" marL="0" marR="0" rtl="0">
          <a:lnSpc>
            <a:spcPct val="100000"/>
          </a:lnSpc>
          <a:spcBef>
            <a:spcPct val="0"/>
          </a:spcBef>
          <a:spcAft>
            <a:spcPct val="0"/>
          </a:spcAft>
          <a:buClrTx/>
          <a:buSzTx/>
          <a:buFontTx/>
          <a:buNone/>
          <a:tabLst/>
          <a:defRPr b="0" baseline="0" cap="none" i="0" kumimoji="0" lang="en-US" normalizeH="0" strike="noStrike" sz="4200" u="none">
            <a:ln>
              <a:noFill/>
            </a:ln>
            <a:solidFill>
              <a:srgbClr val="000000"/>
            </a:solidFill>
            <a:effectLst/>
            <a:latin charset="0" typeface="Gill Sans"/>
            <a:ea charset="0" typeface="ヒラギノ角ゴ ProN W3"/>
            <a:cs charset="0" typeface="ヒラギノ角ゴ ProN W3"/>
            <a:sym charset="0" typeface="Gill Sans"/>
          </a:defRPr>
        </a:defPPr>
      </a:lstStyle>
    </a:spDef>
    <a:lnDef>
      <a:spPr bwMode="auto">
        <a:xfrm>
          <a:off x="0" y="0"/>
          <a:ext cx="1" cy="1"/>
        </a:xfrm>
        <a:custGeom>
          <a:avLst/>
          <a:gdLst/>
          <a:ahLst/>
          <a:cxnLst/>
          <a:rect b="0" l="0" r="0" t="0"/>
          <a:pathLst/>
        </a:custGeom>
        <a:solidFill>
          <a:schemeClr val="accent1"/>
        </a:solidFill>
        <a:ln algn="ctr" cap="flat" cmpd="sng" w="25400">
          <a:solidFill>
            <a:srgbClr val="000000"/>
          </a:solidFill>
          <a:prstDash val="solid"/>
          <a:round/>
          <a:headEnd len="med" type="none" w="med"/>
          <a:tailEnd len="med" type="none" w="med"/>
        </a:ln>
        <a:effectLst/>
        <a:extLst>
          <a:ext uri="{AF507438-7753-43e0-B8FC-AC1667EBCBE1}">
            <a14:hiddenEffects xmlns:a14="http://schemas.microsoft.com/office/drawing/2010/main">
              <a:effectLst>
                <a:outerShdw algn="ctr" blurRad="63500" dir="2700000" dist="38099" rotWithShape="0">
                  <a:schemeClr val="bg2">
                    <a:alpha val="74998"/>
                  </a:schemeClr>
                </a:outerShdw>
              </a:effectLst>
            </a14:hiddenEffects>
          </a:ext>
        </a:extLst>
      </a:spPr>
      <a:bodyPr anchor="t" anchorCtr="0" bIns="45720" compatLnSpc="1" lIns="91440" numCol="1" rIns="91440" tIns="45720" vert="horz" wrap="square">
        <a:prstTxWarp prst="textNoShape">
          <a:avLst/>
        </a:prstTxWarp>
      </a:bodyPr>
      <a:lstStyle>
        <a:defPPr algn="ctr" defTabSz="914400" eaLnBrk="1" fontAlgn="base" hangingPunct="1" indent="0" latinLnBrk="0" marL="0" marR="0" rtl="0">
          <a:lnSpc>
            <a:spcPct val="100000"/>
          </a:lnSpc>
          <a:spcBef>
            <a:spcPct val="0"/>
          </a:spcBef>
          <a:spcAft>
            <a:spcPct val="0"/>
          </a:spcAft>
          <a:buClrTx/>
          <a:buSzTx/>
          <a:buFontTx/>
          <a:buNone/>
          <a:tabLst/>
          <a:defRPr b="0" baseline="0" cap="none" i="0" kumimoji="0" lang="en-US" normalizeH="0" strike="noStrike" sz="4200" u="none">
            <a:ln>
              <a:noFill/>
            </a:ln>
            <a:solidFill>
              <a:srgbClr val="000000"/>
            </a:solidFill>
            <a:effectLst/>
            <a:latin charset="0" typeface="Gill Sans"/>
            <a:ea charset="0" typeface="ヒラギノ角ゴ ProN W3"/>
            <a:cs charset="0" typeface="ヒラギノ角ゴ ProN W3"/>
            <a:sym charset="0" typeface="Gill Sans"/>
          </a:defRPr>
        </a:defPPr>
      </a:lstStyle>
    </a:lnDef>
  </a:objectDefaults>
  <a:extraClrSchemeLst>
    <a:extraClrScheme>
      <a:clrScheme name="Chapter P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accent1="accent1" accent2="accent2" accent3="accent3" accent4="accent4" accent5="accent5" accent6="accent6" bg1="lt1" bg2="lt2" folHlink="folHlink" hlink="hlink" tx1="dk1" tx2="dk2"/>
    </a:extraClrScheme>
  </a:extraClrSchemeLst>
</a:theme>
</file>

<file path=docProps/app.xml><?xml version="1.0" encoding="utf-8"?>
<Properties xmlns="http://schemas.openxmlformats.org/officeDocument/2006/extended-properties" xmlns:vt="http://schemas.openxmlformats.org/officeDocument/2006/docPropsVTypes">
  <TotalTime>1464</TotalTime>
  <Words>0</Words>
  <Application>Microsoft Macintosh PowerPoint</Application>
  <PresentationFormat>On-screen Show (4:3)</PresentationFormat>
  <Paragraphs>0</Paragraphs>
  <Slides>1</Slides>
  <Notes>0</Notes>
  <HiddenSlides>0</HiddenSlides>
  <MMClips>0</MMClips>
  <ScaleCrop>false</ScaleCrop>
  <HeadingPairs>
    <vt:vector baseType="variant" size="4">
      <vt:variant>
        <vt:lpstr>Theme</vt:lpstr>
      </vt:variant>
      <vt:variant>
        <vt:i4>1</vt:i4>
      </vt:variant>
      <vt:variant>
        <vt:lpstr>Slide Titles</vt:lpstr>
      </vt:variant>
      <vt:variant>
        <vt:i4>1</vt:i4>
      </vt:variant>
    </vt:vector>
  </HeadingPairs>
  <TitlesOfParts>
    <vt:vector baseType="lpstr" size="2">
      <vt:lpstr>Office Theme</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Boundless Study Slides</dc:title>
  <dc:creator>Boundless</dc:creator>
  <cp:lastModifiedBy>Boundless</cp:lastModifiedBy>
  <cp:revision>1</cp:revision>
  <dcterms:created xsi:type="dcterms:W3CDTF">2013-10-07T14:37:03Z</dcterms:created>
  <dcterms:modified xsi:type="dcterms:W3CDTF">2013-11-19T21:58:14Z</dcterms:modified>
</cp:coreProperties>
</file>